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 b="def" i="def"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 b="def" i="def"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 b="def" i="def"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98" name="Shape 198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2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Body Level One…"/>
          <p:cNvSpPr txBox="1"/>
          <p:nvPr>
            <p:ph type="body" sz="quarter" idx="1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  <a:lvl2pPr marL="777875" indent="-333375" algn="ctr">
              <a:spcBef>
                <a:spcPts val="0"/>
              </a:spcBef>
              <a:defRPr i="1" sz="2400"/>
            </a:lvl2pPr>
            <a:lvl3pPr marL="1222375" indent="-333375" algn="ctr">
              <a:spcBef>
                <a:spcPts val="0"/>
              </a:spcBef>
              <a:defRPr i="1" sz="2400"/>
            </a:lvl3pPr>
            <a:lvl4pPr marL="1666875" indent="-333375" algn="ctr">
              <a:spcBef>
                <a:spcPts val="0"/>
              </a:spcBef>
              <a:defRPr i="1" sz="2400"/>
            </a:lvl4pPr>
            <a:lvl5pPr marL="2111375" indent="-333375" algn="ctr">
              <a:spcBef>
                <a:spcPts val="0"/>
              </a:spcBef>
              <a:defRPr i="1" sz="24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94" name="“Type a quote here.”"/>
          <p:cNvSpPr txBox="1"/>
          <p:nvPr>
            <p:ph type="body" sz="quarter" idx="21"/>
          </p:nvPr>
        </p:nvSpPr>
        <p:spPr>
          <a:xfrm>
            <a:off x="1270000" y="4267112"/>
            <a:ext cx="10464800" cy="609778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/>
          <p:nvPr>
            <p:ph type="pic" idx="21"/>
          </p:nvPr>
        </p:nvSpPr>
        <p:spPr>
          <a:xfrm>
            <a:off x="-949853" y="0"/>
            <a:ext cx="14904506" cy="99441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Title Text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118" name="Body Level One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1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Title Text"/>
          <p:cNvSpPr txBox="1"/>
          <p:nvPr>
            <p:ph type="title"/>
          </p:nvPr>
        </p:nvSpPr>
        <p:spPr>
          <a:xfrm>
            <a:off x="650238" y="390595"/>
            <a:ext cx="11704326" cy="1625602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27" name="Body Level One…"/>
          <p:cNvSpPr txBox="1"/>
          <p:nvPr>
            <p:ph type="body" idx="1"/>
          </p:nvPr>
        </p:nvSpPr>
        <p:spPr>
          <a:xfrm>
            <a:off x="650238" y="2275838"/>
            <a:ext cx="11704326" cy="6436930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1300480">
              <a:spcBef>
                <a:spcPts val="1000"/>
              </a:spcBef>
              <a:buSzPct val="100000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marL="906234" indent="-449033" defTabSz="1300480">
              <a:spcBef>
                <a:spcPts val="1000"/>
              </a:spcBef>
              <a:buSzPct val="100000"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2pPr>
            <a:lvl3pPr indent="-419100" defTabSz="1300480">
              <a:spcBef>
                <a:spcPts val="1000"/>
              </a:spcBef>
              <a:buSzPct val="100000"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marL="1874520" indent="-502919" defTabSz="1300480">
              <a:spcBef>
                <a:spcPts val="1000"/>
              </a:spcBef>
              <a:buSzPct val="100000"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4pPr>
            <a:lvl5pPr marL="2331720" indent="-502920" defTabSz="1300480">
              <a:spcBef>
                <a:spcPts val="1000"/>
              </a:spcBef>
              <a:buSzPct val="100000"/>
              <a:buChar char="»"/>
              <a:defRPr sz="4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xfrm>
            <a:off x="11957542" y="8882098"/>
            <a:ext cx="397018" cy="389266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le Text"/>
          <p:cNvSpPr txBox="1"/>
          <p:nvPr>
            <p:ph type="title"/>
          </p:nvPr>
        </p:nvSpPr>
        <p:spPr>
          <a:xfrm>
            <a:off x="650238" y="390595"/>
            <a:ext cx="11704326" cy="1625602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36" name="Body Level One…"/>
          <p:cNvSpPr txBox="1"/>
          <p:nvPr>
            <p:ph type="body" idx="1"/>
          </p:nvPr>
        </p:nvSpPr>
        <p:spPr>
          <a:xfrm>
            <a:off x="650238" y="2275838"/>
            <a:ext cx="11704326" cy="6436930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3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7" name="Slide Number"/>
          <p:cNvSpPr txBox="1"/>
          <p:nvPr>
            <p:ph type="sldNum" sz="quarter" idx="2"/>
          </p:nvPr>
        </p:nvSpPr>
        <p:spPr>
          <a:xfrm>
            <a:off x="12005838" y="9130186"/>
            <a:ext cx="348723" cy="339198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1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itle Text"/>
          <p:cNvSpPr txBox="1"/>
          <p:nvPr>
            <p:ph type="title"/>
          </p:nvPr>
        </p:nvSpPr>
        <p:spPr>
          <a:xfrm>
            <a:off x="443305" y="1852122"/>
            <a:ext cx="12118190" cy="814510"/>
          </a:xfrm>
          <a:prstGeom prst="rect">
            <a:avLst/>
          </a:prstGeom>
        </p:spPr>
        <p:txBody>
          <a:bodyPr lIns="129911" tIns="129911" rIns="129911" bIns="129911" anchor="t"/>
          <a:lstStyle>
            <a:lvl1pPr algn="l" defTabSz="1733973">
              <a:defRPr sz="5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53" name="Body Level One…"/>
          <p:cNvSpPr txBox="1"/>
          <p:nvPr>
            <p:ph type="body" idx="1"/>
          </p:nvPr>
        </p:nvSpPr>
        <p:spPr>
          <a:xfrm>
            <a:off x="443305" y="2858273"/>
            <a:ext cx="12118190" cy="4858885"/>
          </a:xfrm>
          <a:prstGeom prst="rect">
            <a:avLst/>
          </a:prstGeom>
        </p:spPr>
        <p:txBody>
          <a:bodyPr lIns="129911" tIns="129911" rIns="129911" bIns="129911" anchor="t"/>
          <a:lstStyle>
            <a:lvl1pPr marL="761329" indent="-647124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●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66771" indent="-770391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○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3566" indent="-770390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■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80366" indent="-770390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●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737168" indent="-770393" defTabSz="1733973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400"/>
              <a:buFont typeface="Arial"/>
              <a:buChar char="○"/>
              <a:defRPr sz="34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54" name="Slide Number"/>
          <p:cNvSpPr txBox="1"/>
          <p:nvPr>
            <p:ph type="sldNum" sz="quarter" idx="2"/>
          </p:nvPr>
        </p:nvSpPr>
        <p:spPr>
          <a:xfrm>
            <a:off x="12303297" y="7871701"/>
            <a:ext cx="526796" cy="519044"/>
          </a:xfrm>
          <a:prstGeom prst="rect">
            <a:avLst/>
          </a:prstGeom>
        </p:spPr>
        <p:txBody>
          <a:bodyPr lIns="129911" tIns="129911" rIns="129911" bIns="129911" anchor="ctr"/>
          <a:lstStyle>
            <a:lvl1pPr algn="r" defTabSz="1733973">
              <a:defRPr sz="1800"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Title Text"/>
          <p:cNvSpPr txBox="1"/>
          <p:nvPr>
            <p:ph type="title"/>
          </p:nvPr>
        </p:nvSpPr>
        <p:spPr>
          <a:xfrm>
            <a:off x="650238" y="390595"/>
            <a:ext cx="11704326" cy="1625601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62" name="Body Level One…"/>
          <p:cNvSpPr txBox="1"/>
          <p:nvPr>
            <p:ph type="body" idx="1"/>
          </p:nvPr>
        </p:nvSpPr>
        <p:spPr>
          <a:xfrm>
            <a:off x="650238" y="2275838"/>
            <a:ext cx="11704326" cy="6436930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1300480">
              <a:spcBef>
                <a:spcPts val="1000"/>
              </a:spcBef>
              <a:buSzPct val="100000"/>
              <a:buChar char="»"/>
              <a:defRPr sz="4400">
                <a:latin typeface="Arial"/>
                <a:ea typeface="Arial"/>
                <a:cs typeface="Arial"/>
                <a:sym typeface="Arial"/>
              </a:defRPr>
            </a:lvl1pPr>
            <a:lvl2pPr marL="906234" indent="-449033" defTabSz="1300480">
              <a:spcBef>
                <a:spcPts val="1000"/>
              </a:spcBef>
              <a:buSzPct val="100000"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2pPr>
            <a:lvl3pPr indent="-419100" defTabSz="1300480">
              <a:spcBef>
                <a:spcPts val="1000"/>
              </a:spcBef>
              <a:buSzPct val="100000"/>
              <a:defRPr sz="4400">
                <a:latin typeface="Arial"/>
                <a:ea typeface="Arial"/>
                <a:cs typeface="Arial"/>
                <a:sym typeface="Arial"/>
              </a:defRPr>
            </a:lvl3pPr>
            <a:lvl4pPr marL="1874520" indent="-502919" defTabSz="1300480">
              <a:spcBef>
                <a:spcPts val="1000"/>
              </a:spcBef>
              <a:buSzPct val="100000"/>
              <a:buChar char="–"/>
              <a:defRPr sz="4400">
                <a:latin typeface="Arial"/>
                <a:ea typeface="Arial"/>
                <a:cs typeface="Arial"/>
                <a:sym typeface="Arial"/>
              </a:defRPr>
            </a:lvl4pPr>
            <a:lvl5pPr marL="2387600" indent="-558800" defTabSz="1300480">
              <a:spcBef>
                <a:spcPts val="1000"/>
              </a:spcBef>
              <a:buSzPct val="100000"/>
              <a:buChar char="»"/>
              <a:defRPr sz="4400"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63" name="Slide Number"/>
          <p:cNvSpPr txBox="1"/>
          <p:nvPr>
            <p:ph type="sldNum" sz="quarter" idx="2"/>
          </p:nvPr>
        </p:nvSpPr>
        <p:spPr>
          <a:xfrm>
            <a:off x="11957542" y="8882098"/>
            <a:ext cx="397018" cy="389266"/>
          </a:xfrm>
          <a:prstGeom prst="rect">
            <a:avLst/>
          </a:prstGeom>
        </p:spPr>
        <p:txBody>
          <a:bodyPr lIns="65022" tIns="65022" rIns="65022" bIns="65022"/>
          <a:lstStyle>
            <a:lvl1pPr algn="r" defTabSz="1300480">
              <a:defRPr sz="18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Title Text"/>
          <p:cNvSpPr txBox="1"/>
          <p:nvPr>
            <p:ph type="title"/>
          </p:nvPr>
        </p:nvSpPr>
        <p:spPr>
          <a:xfrm>
            <a:off x="650238" y="390595"/>
            <a:ext cx="11704324" cy="1625602"/>
          </a:xfrm>
          <a:prstGeom prst="rect">
            <a:avLst/>
          </a:prstGeom>
        </p:spPr>
        <p:txBody>
          <a:bodyPr lIns="65022" tIns="65022" rIns="65022" bIns="65022"/>
          <a:lstStyle>
            <a:lvl1pPr defTabSz="1300480">
              <a:defRPr sz="6200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71" name="Body Level One…"/>
          <p:cNvSpPr txBox="1"/>
          <p:nvPr>
            <p:ph type="body" idx="1"/>
          </p:nvPr>
        </p:nvSpPr>
        <p:spPr>
          <a:xfrm>
            <a:off x="650238" y="2275838"/>
            <a:ext cx="11704324" cy="6436928"/>
          </a:xfrm>
          <a:prstGeom prst="rect">
            <a:avLst/>
          </a:prstGeom>
        </p:spPr>
        <p:txBody>
          <a:bodyPr lIns="65022" tIns="65022" rIns="65022" bIns="65022" anchor="t"/>
          <a:lstStyle>
            <a:lvl1pPr marL="471487" indent="-471487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1pPr>
            <a:lvl2pPr marL="906234" indent="-449034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2pPr>
            <a:lvl3pPr indent="-419100" defTabSz="1300480">
              <a:spcBef>
                <a:spcPts val="1000"/>
              </a:spcBef>
              <a:buSzPct val="100000"/>
              <a:buFont typeface="Arial"/>
              <a:defRPr sz="4400">
                <a:latin typeface="Calibri"/>
                <a:ea typeface="Calibri"/>
                <a:cs typeface="Calibri"/>
                <a:sym typeface="Calibri"/>
              </a:defRPr>
            </a:lvl3pPr>
            <a:lvl4pPr marL="1874520" indent="-502919" defTabSz="1300480">
              <a:spcBef>
                <a:spcPts val="1000"/>
              </a:spcBef>
              <a:buSzPct val="100000"/>
              <a:buFont typeface="Arial"/>
              <a:buChar char="–"/>
              <a:defRPr sz="4400">
                <a:latin typeface="Calibri"/>
                <a:ea typeface="Calibri"/>
                <a:cs typeface="Calibri"/>
                <a:sym typeface="Calibri"/>
              </a:defRPr>
            </a:lvl4pPr>
            <a:lvl5pPr marL="2331720" indent="-502920" defTabSz="1300480">
              <a:spcBef>
                <a:spcPts val="1000"/>
              </a:spcBef>
              <a:buSzPct val="100000"/>
              <a:buFont typeface="Arial"/>
              <a:buChar char="»"/>
              <a:defRPr sz="4400">
                <a:latin typeface="Calibri"/>
                <a:ea typeface="Calibri"/>
                <a:cs typeface="Calibri"/>
                <a:sym typeface="Calibri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72" name="Slide Number"/>
          <p:cNvSpPr txBox="1"/>
          <p:nvPr>
            <p:ph type="sldNum" sz="quarter" idx="2"/>
          </p:nvPr>
        </p:nvSpPr>
        <p:spPr>
          <a:xfrm>
            <a:off x="12005836" y="9130187"/>
            <a:ext cx="348725" cy="339200"/>
          </a:xfrm>
          <a:prstGeom prst="rect">
            <a:avLst/>
          </a:prstGeom>
        </p:spPr>
        <p:txBody>
          <a:bodyPr lIns="65022" tIns="65022" rIns="65022" bIns="65022" anchor="ctr"/>
          <a:lstStyle>
            <a:lvl1pPr algn="r" defTabSz="1300480">
              <a:defRPr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/>
          <p:nvPr>
            <p:ph type="pic" idx="21"/>
          </p:nvPr>
        </p:nvSpPr>
        <p:spPr>
          <a:xfrm>
            <a:off x="1622088" y="289098"/>
            <a:ext cx="9753604" cy="650579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itle Text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Title Text</a:t>
            </a:r>
          </a:p>
        </p:txBody>
      </p:sp>
      <p:sp>
        <p:nvSpPr>
          <p:cNvPr id="22" name="Body Level One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Title"/>
          <p:cNvSpPr txBox="1"/>
          <p:nvPr>
            <p:ph type="title" hasCustomPrompt="1"/>
          </p:nvPr>
        </p:nvSpPr>
        <p:spPr>
          <a:xfrm>
            <a:off x="650239" y="1632373"/>
            <a:ext cx="11704322" cy="921174"/>
          </a:xfrm>
          <a:prstGeom prst="rect">
            <a:avLst/>
          </a:prstGeom>
        </p:spPr>
        <p:txBody>
          <a:bodyPr lIns="27093" tIns="27093" rIns="27093" bIns="27093" anchor="t"/>
          <a:lstStyle>
            <a:lvl1pPr defTabSz="1733973">
              <a:lnSpc>
                <a:spcPct val="80000"/>
              </a:lnSpc>
              <a:defRPr spc="-58" sz="5800">
                <a:latin typeface="Canela Bold"/>
                <a:ea typeface="Canela Bold"/>
                <a:cs typeface="Canela Bold"/>
                <a:sym typeface="Canela Bold"/>
              </a:defRPr>
            </a:lvl1pPr>
          </a:lstStyle>
          <a:p>
            <a:pPr/>
            <a:r>
              <a:t>Slide Title</a:t>
            </a:r>
          </a:p>
        </p:txBody>
      </p:sp>
      <p:sp>
        <p:nvSpPr>
          <p:cNvPr id="180" name="Body Level One…"/>
          <p:cNvSpPr txBox="1"/>
          <p:nvPr>
            <p:ph type="body" idx="1" hasCustomPrompt="1"/>
          </p:nvPr>
        </p:nvSpPr>
        <p:spPr>
          <a:xfrm>
            <a:off x="650239" y="3359573"/>
            <a:ext cx="11705909" cy="4524588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372340" indent="-372340" defTabSz="1733929">
              <a:lnSpc>
                <a:spcPct val="90000"/>
              </a:lnSpc>
              <a:spcBef>
                <a:spcPts val="1700"/>
              </a:spcBef>
              <a:buSzPct val="150000"/>
              <a:defRPr sz="3000">
                <a:latin typeface="Canela Text Regular"/>
                <a:ea typeface="Canela Text Regular"/>
                <a:cs typeface="Canela Text Regular"/>
                <a:sym typeface="Canela Text Regular"/>
              </a:defRPr>
            </a:lvl1pPr>
            <a:lvl2pPr marL="918440" indent="-372340" defTabSz="1733929">
              <a:lnSpc>
                <a:spcPct val="90000"/>
              </a:lnSpc>
              <a:spcBef>
                <a:spcPts val="1700"/>
              </a:spcBef>
              <a:buSzPct val="150000"/>
              <a:defRPr sz="3000">
                <a:latin typeface="Canela Text Regular"/>
                <a:ea typeface="Canela Text Regular"/>
                <a:cs typeface="Canela Text Regular"/>
                <a:sym typeface="Canela Text Regular"/>
              </a:defRPr>
            </a:lvl2pPr>
            <a:lvl3pPr marL="1464540" indent="-372340" defTabSz="1733929">
              <a:lnSpc>
                <a:spcPct val="90000"/>
              </a:lnSpc>
              <a:spcBef>
                <a:spcPts val="1700"/>
              </a:spcBef>
              <a:buSzPct val="150000"/>
              <a:defRPr sz="3000">
                <a:latin typeface="Canela Text Regular"/>
                <a:ea typeface="Canela Text Regular"/>
                <a:cs typeface="Canela Text Regular"/>
                <a:sym typeface="Canela Text Regular"/>
              </a:defRPr>
            </a:lvl3pPr>
            <a:lvl4pPr marL="2010640" indent="-372340" defTabSz="1733929">
              <a:lnSpc>
                <a:spcPct val="90000"/>
              </a:lnSpc>
              <a:spcBef>
                <a:spcPts val="1700"/>
              </a:spcBef>
              <a:buSzPct val="150000"/>
              <a:defRPr sz="3000">
                <a:latin typeface="Canela Text Regular"/>
                <a:ea typeface="Canela Text Regular"/>
                <a:cs typeface="Canela Text Regular"/>
                <a:sym typeface="Canela Text Regular"/>
              </a:defRPr>
            </a:lvl4pPr>
            <a:lvl5pPr marL="2556740" indent="-372340" defTabSz="1733929">
              <a:lnSpc>
                <a:spcPct val="90000"/>
              </a:lnSpc>
              <a:spcBef>
                <a:spcPts val="1700"/>
              </a:spcBef>
              <a:buSzPct val="150000"/>
              <a:defRPr sz="3000">
                <a:latin typeface="Canela Text Regular"/>
                <a:ea typeface="Canela Text Regular"/>
                <a:cs typeface="Canela Text Regular"/>
                <a:sym typeface="Canela Text Regular"/>
              </a:defRPr>
            </a:lvl5pPr>
          </a:lstStyle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81" name="Slide Subtitle"/>
          <p:cNvSpPr txBox="1"/>
          <p:nvPr>
            <p:ph type="body" sz="quarter" idx="21" hasCustomPrompt="1"/>
          </p:nvPr>
        </p:nvSpPr>
        <p:spPr>
          <a:xfrm>
            <a:off x="650239" y="2491012"/>
            <a:ext cx="11704323" cy="444061"/>
          </a:xfrm>
          <a:prstGeom prst="rect">
            <a:avLst/>
          </a:prstGeom>
        </p:spPr>
        <p:txBody>
          <a:bodyPr lIns="27093" tIns="27093" rIns="27093" bIns="27093" anchor="t"/>
          <a:lstStyle>
            <a:lvl1pPr marL="0" indent="0" algn="ctr" defTabSz="469617">
              <a:spcBef>
                <a:spcPts val="0"/>
              </a:spcBef>
              <a:buSzTx/>
              <a:buNone/>
              <a:defRPr spc="-54" sz="2400"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pPr/>
            <a:r>
              <a:t>Slide Subtitle</a:t>
            </a:r>
          </a:p>
        </p:txBody>
      </p:sp>
      <p:sp>
        <p:nvSpPr>
          <p:cNvPr id="182" name="Slide Number"/>
          <p:cNvSpPr txBox="1"/>
          <p:nvPr>
            <p:ph type="sldNum" sz="quarter" idx="2"/>
          </p:nvPr>
        </p:nvSpPr>
        <p:spPr>
          <a:xfrm>
            <a:off x="6372944" y="7940463"/>
            <a:ext cx="258912" cy="281010"/>
          </a:xfrm>
          <a:prstGeom prst="rect">
            <a:avLst/>
          </a:prstGeom>
        </p:spPr>
        <p:txBody>
          <a:bodyPr lIns="27093" tIns="27093" rIns="27093" bIns="27093" anchor="b"/>
          <a:lstStyle>
            <a:lvl1pPr defTabSz="415431">
              <a:defRPr sz="1400">
                <a:solidFill>
                  <a:srgbClr val="5E5E5E"/>
                </a:solidFill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Title Text"/>
          <p:cNvSpPr txBox="1"/>
          <p:nvPr>
            <p:ph type="title"/>
          </p:nvPr>
        </p:nvSpPr>
        <p:spPr>
          <a:xfrm>
            <a:off x="1958079" y="2608292"/>
            <a:ext cx="9088642" cy="610883"/>
          </a:xfrm>
          <a:prstGeom prst="rect">
            <a:avLst/>
          </a:prstGeom>
        </p:spPr>
        <p:txBody>
          <a:bodyPr lIns="97433" tIns="97433" rIns="97433" bIns="97433" anchor="t"/>
          <a:lstStyle>
            <a:lvl1pPr algn="l" defTabSz="1733972">
              <a:defRPr sz="50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r>
              <a:t>Title Text</a:t>
            </a:r>
          </a:p>
        </p:txBody>
      </p:sp>
      <p:sp>
        <p:nvSpPr>
          <p:cNvPr id="190" name="Body Level One…"/>
          <p:cNvSpPr txBox="1"/>
          <p:nvPr>
            <p:ph type="body" sz="half" idx="1"/>
          </p:nvPr>
        </p:nvSpPr>
        <p:spPr>
          <a:xfrm>
            <a:off x="1958079" y="3362905"/>
            <a:ext cx="9088642" cy="3644163"/>
          </a:xfrm>
          <a:prstGeom prst="rect">
            <a:avLst/>
          </a:prstGeom>
        </p:spPr>
        <p:txBody>
          <a:bodyPr lIns="97433" tIns="97433" rIns="97433" bIns="97433" anchor="t"/>
          <a:lstStyle>
            <a:lvl1pPr marL="723263" indent="-609058" defTabSz="1733972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200"/>
              <a:buFont typeface="Arial"/>
              <a:buChar char="●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1321453" indent="-725075" defTabSz="1733972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200"/>
              <a:buFont typeface="Arial"/>
              <a:buChar char="○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778250" indent="-725075" defTabSz="1733972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200"/>
              <a:buFont typeface="Arial"/>
              <a:buChar char="■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235048" indent="-725075" defTabSz="1733972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200"/>
              <a:buFont typeface="Arial"/>
              <a:buChar char="●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691850" indent="-725075" defTabSz="1733972">
              <a:lnSpc>
                <a:spcPct val="115000"/>
              </a:lnSpc>
              <a:spcBef>
                <a:spcPts val="0"/>
              </a:spcBef>
              <a:buClr>
                <a:srgbClr val="595959"/>
              </a:buClr>
              <a:buSzPts val="3200"/>
              <a:buFont typeface="Arial"/>
              <a:buChar char="○"/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1" name="Slide Number"/>
          <p:cNvSpPr txBox="1"/>
          <p:nvPr>
            <p:ph type="sldNum" sz="quarter" idx="2"/>
          </p:nvPr>
        </p:nvSpPr>
        <p:spPr>
          <a:xfrm>
            <a:off x="10814583" y="7109208"/>
            <a:ext cx="433588" cy="416819"/>
          </a:xfrm>
          <a:prstGeom prst="rect">
            <a:avLst/>
          </a:prstGeom>
        </p:spPr>
        <p:txBody>
          <a:bodyPr lIns="97433" tIns="97433" rIns="97433" bIns="97433" anchor="ctr"/>
          <a:lstStyle>
            <a:lvl1pPr algn="r" defTabSz="1733972">
              <a:defRPr>
                <a:solidFill>
                  <a:srgbClr val="595959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3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/>
          <p:nvPr>
            <p:ph type="pic" idx="21"/>
          </p:nvPr>
        </p:nvSpPr>
        <p:spPr>
          <a:xfrm>
            <a:off x="2263775" y="613832"/>
            <a:ext cx="12401550" cy="826770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itle Text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Title Text</a:t>
            </a:r>
          </a:p>
        </p:txBody>
      </p:sp>
      <p:sp>
        <p:nvSpPr>
          <p:cNvPr id="40" name="Body Level One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0" algn="ctr">
              <a:spcBef>
                <a:spcPts val="0"/>
              </a:spcBef>
              <a:buSzTx/>
              <a:buNone/>
              <a:defRPr sz="3700"/>
            </a:lvl2pPr>
            <a:lvl3pPr marL="0" indent="0" algn="ctr">
              <a:spcBef>
                <a:spcPts val="0"/>
              </a:spcBef>
              <a:buSzTx/>
              <a:buNone/>
              <a:defRPr sz="3700"/>
            </a:lvl3pPr>
            <a:lvl4pPr marL="0" indent="0" algn="ctr">
              <a:spcBef>
                <a:spcPts val="0"/>
              </a:spcBef>
              <a:buSzTx/>
              <a:buNone/>
              <a:defRPr sz="3700"/>
            </a:lvl4pPr>
            <a:lvl5pPr marL="0" indent="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4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57" name="Body Level One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/>
          <p:nvPr>
            <p:ph type="pic" idx="21"/>
          </p:nvPr>
        </p:nvSpPr>
        <p:spPr>
          <a:xfrm>
            <a:off x="4086225" y="2586564"/>
            <a:ext cx="9429750" cy="628650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itle Text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Title Text</a:t>
            </a:r>
          </a:p>
        </p:txBody>
      </p:sp>
      <p:sp>
        <p:nvSpPr>
          <p:cNvPr id="67" name="Body Level One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/>
          <p:nvPr>
            <p:ph type="pic" sz="quarter" idx="21"/>
          </p:nvPr>
        </p:nvSpPr>
        <p:spPr>
          <a:xfrm>
            <a:off x="6680200" y="5029200"/>
            <a:ext cx="6054748" cy="4038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"/>
          <p:cNvSpPr/>
          <p:nvPr>
            <p:ph type="pic" sz="quarter" idx="22"/>
          </p:nvPr>
        </p:nvSpPr>
        <p:spPr>
          <a:xfrm>
            <a:off x="6502400" y="889000"/>
            <a:ext cx="5867400" cy="391160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"/>
          <p:cNvSpPr/>
          <p:nvPr>
            <p:ph type="pic" idx="23"/>
          </p:nvPr>
        </p:nvSpPr>
        <p:spPr>
          <a:xfrm>
            <a:off x="-2374900" y="889000"/>
            <a:ext cx="11982450" cy="7988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3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6.xml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image" Target="../media/image4.jpe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5.jpe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8.xml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4.xml"/></Relationships>
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image" Target="../media/image1.png"/></Relationships>
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image" Target="../media/image2.png"/></Relationships>
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6.jpeg"/></Relationships>
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9.xml"/></Relationships>

</file>

<file path=ppt/slides/_rels/slide3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0.xml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.jpe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The Biology of Memory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Biology of Memory</a:t>
            </a:r>
          </a:p>
        </p:txBody>
      </p:sp>
      <p:sp>
        <p:nvSpPr>
          <p:cNvPr id="201" name="Allan L Bernstein M.D."/>
          <p:cNvSpPr txBox="1"/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Allan L Bernstein M.D.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et scan of brain areas activated by music"/>
          <p:cNvSpPr txBox="1"/>
          <p:nvPr>
            <p:ph type="title" idx="4294967295"/>
          </p:nvPr>
        </p:nvSpPr>
        <p:spPr>
          <a:xfrm>
            <a:off x="3537373" y="6339840"/>
            <a:ext cx="5852161" cy="604521"/>
          </a:xfrm>
          <a:prstGeom prst="rect">
            <a:avLst/>
          </a:prstGeom>
        </p:spPr>
        <p:txBody>
          <a:bodyPr lIns="48767" tIns="48767" rIns="48767" bIns="48767" anchor="b"/>
          <a:lstStyle>
            <a:lvl1pPr algn="l" defTabSz="1209446">
              <a:defRPr b="1" sz="2604"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Pet scan of brain areas activated by music</a:t>
            </a:r>
          </a:p>
        </p:txBody>
      </p:sp>
      <p:pic>
        <p:nvPicPr>
          <p:cNvPr id="229" name="image.jpeg" descr="image.jpeg"/>
          <p:cNvPicPr>
            <a:picLocks noChangeAspect="1"/>
          </p:cNvPicPr>
          <p:nvPr/>
        </p:nvPicPr>
        <p:blipFill>
          <a:blip r:embed="rId2">
            <a:extLst/>
          </a:blip>
          <a:srcRect l="1768" t="0" r="1767" b="0"/>
          <a:stretch>
            <a:fillRect/>
          </a:stretch>
        </p:blipFill>
        <p:spPr>
          <a:xfrm>
            <a:off x="3537372" y="1872826"/>
            <a:ext cx="5852162" cy="4389121"/>
          </a:xfrm>
          <a:prstGeom prst="rect">
            <a:avLst/>
          </a:prstGeom>
          <a:ln w="12700">
            <a:miter lim="400000"/>
          </a:ln>
        </p:spPr>
      </p:pic>
      <p:sp>
        <p:nvSpPr>
          <p:cNvPr id="230" name="Slide bullet text"/>
          <p:cNvSpPr txBox="1"/>
          <p:nvPr>
            <p:ph type="body" sz="quarter" idx="4294967295"/>
          </p:nvPr>
        </p:nvSpPr>
        <p:spPr>
          <a:xfrm>
            <a:off x="3537373" y="6944360"/>
            <a:ext cx="5852161" cy="858521"/>
          </a:xfrm>
          <a:prstGeom prst="rect">
            <a:avLst/>
          </a:prstGeom>
        </p:spPr>
        <p:txBody>
          <a:bodyPr lIns="48767" tIns="48767" rIns="48767" bIns="48767" anchor="t"/>
          <a:lstStyle/>
          <a:p>
            <a:pPr marL="0" indent="0" defTabSz="1300480">
              <a:spcBef>
                <a:spcPts val="900"/>
              </a:spcBef>
              <a:buSzTx/>
              <a:buNone/>
              <a:defRPr sz="1800"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Neurotransmitter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Neurotransmitters</a:t>
            </a:r>
          </a:p>
        </p:txBody>
      </p:sp>
      <p:sp>
        <p:nvSpPr>
          <p:cNvPr id="233" name="Dopamine: stimulus, feel good, emotion, movements…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 marL="346708" indent="-346708" defTabSz="455673">
              <a:spcBef>
                <a:spcPts val="3200"/>
              </a:spcBef>
              <a:defRPr sz="2400"/>
            </a:pPr>
            <a:r>
              <a:t>Dopamine: stimulus, feel good, emotion, movements</a:t>
            </a:r>
          </a:p>
          <a:p>
            <a:pPr marL="346708" indent="-346708" defTabSz="455673">
              <a:spcBef>
                <a:spcPts val="3200"/>
              </a:spcBef>
              <a:defRPr sz="2400"/>
            </a:pPr>
            <a:r>
              <a:t>Serotonin: ten different sub types, involve depression, mood, migraine, etc</a:t>
            </a:r>
          </a:p>
          <a:p>
            <a:pPr marL="346708" indent="-346708" defTabSz="455673">
              <a:spcBef>
                <a:spcPts val="3200"/>
              </a:spcBef>
              <a:defRPr sz="2400"/>
            </a:pPr>
            <a:r>
              <a:t>Acetylcholine: triggers muscle activity, decreased in Alzheimer’s</a:t>
            </a:r>
          </a:p>
          <a:p>
            <a:pPr marL="346708" indent="-346708" defTabSz="455673">
              <a:spcBef>
                <a:spcPts val="3200"/>
              </a:spcBef>
              <a:defRPr sz="2400"/>
            </a:pPr>
            <a:r>
              <a:t>Norepinephrine: stimulates multiple systems, helps sleep, dreams</a:t>
            </a:r>
          </a:p>
          <a:p>
            <a:pPr marL="346708" indent="-346708" defTabSz="455673">
              <a:spcBef>
                <a:spcPts val="3200"/>
              </a:spcBef>
              <a:defRPr sz="2400"/>
            </a:pPr>
            <a:r>
              <a:t>GABA: pain modulation, inhibits other neuron connection</a:t>
            </a:r>
          </a:p>
          <a:p>
            <a:pPr marL="346708" indent="-346708" defTabSz="455673">
              <a:spcBef>
                <a:spcPts val="3200"/>
              </a:spcBef>
              <a:defRPr sz="2400"/>
            </a:pPr>
            <a:r>
              <a:t>Glutamate: excitatory, helps memory</a:t>
            </a:r>
          </a:p>
          <a:p>
            <a:pPr marL="346708" indent="-346708" defTabSz="455673">
              <a:spcBef>
                <a:spcPts val="3200"/>
              </a:spcBef>
              <a:defRPr sz="2400"/>
            </a:pPr>
            <a:r>
              <a:t>CGRP: pain and muscle activity</a:t>
            </a:r>
          </a:p>
          <a:p>
            <a:pPr marL="346708" indent="-346708" defTabSz="455673">
              <a:spcBef>
                <a:spcPts val="3200"/>
              </a:spcBef>
              <a:defRPr sz="2400"/>
            </a:pPr>
            <a:r>
              <a:t>Endorphins : pain modulation, sense of well being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Title 1"/>
          <p:cNvSpPr txBox="1"/>
          <p:nvPr>
            <p:ph type="title"/>
          </p:nvPr>
        </p:nvSpPr>
        <p:spPr>
          <a:xfrm>
            <a:off x="443303" y="1852122"/>
            <a:ext cx="12118194" cy="814510"/>
          </a:xfrm>
          <a:prstGeom prst="rect">
            <a:avLst/>
          </a:prstGeom>
        </p:spPr>
        <p:txBody>
          <a:bodyPr/>
          <a:lstStyle>
            <a:lvl1pPr algn="ctr" defTabSz="1335159">
              <a:defRPr sz="4000"/>
            </a:lvl1pPr>
          </a:lstStyle>
          <a:p>
            <a:pPr/>
            <a:r>
              <a:t>The chemistry of memory</a:t>
            </a:r>
          </a:p>
        </p:txBody>
      </p:sp>
      <p:sp>
        <p:nvSpPr>
          <p:cNvPr id="236" name="Text Placeholder 2"/>
          <p:cNvSpPr txBox="1"/>
          <p:nvPr>
            <p:ph type="body" idx="1"/>
          </p:nvPr>
        </p:nvSpPr>
        <p:spPr>
          <a:xfrm>
            <a:off x="443303" y="2858273"/>
            <a:ext cx="12118194" cy="4858885"/>
          </a:xfrm>
          <a:prstGeom prst="rect">
            <a:avLst/>
          </a:prstGeom>
        </p:spPr>
        <p:txBody>
          <a:bodyPr/>
          <a:lstStyle/>
          <a:p>
            <a:pPr/>
            <a:r>
              <a:t>Oxygen</a:t>
            </a:r>
          </a:p>
          <a:p>
            <a:pPr/>
            <a:r>
              <a:t>Glucose- a double edge sword</a:t>
            </a:r>
          </a:p>
          <a:p>
            <a:pPr/>
            <a:r>
              <a:t>Ketones </a:t>
            </a:r>
          </a:p>
          <a:p>
            <a:pPr/>
            <a:r>
              <a:t>Vitamins</a:t>
            </a:r>
          </a:p>
          <a:p>
            <a:pPr/>
            <a:r>
              <a:t>Minerals</a:t>
            </a:r>
          </a:p>
          <a:p>
            <a:pPr/>
          </a:p>
          <a:p>
            <a:pPr/>
            <a:r>
              <a:t>The brain is energy dependent 24/7.  It does NOT slow down during sleep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How does memory fail?"/>
          <p:cNvSpPr txBox="1"/>
          <p:nvPr>
            <p:ph type="title"/>
          </p:nvPr>
        </p:nvSpPr>
        <p:spPr>
          <a:xfrm>
            <a:off x="650237" y="390595"/>
            <a:ext cx="11704326" cy="1625601"/>
          </a:xfrm>
          <a:prstGeom prst="rect">
            <a:avLst/>
          </a:prstGeom>
        </p:spPr>
        <p:txBody>
          <a:bodyPr/>
          <a:lstStyle/>
          <a:p>
            <a:pPr/>
            <a:r>
              <a:t>How does memory fail?</a:t>
            </a:r>
          </a:p>
        </p:txBody>
      </p:sp>
      <p:sp>
        <p:nvSpPr>
          <p:cNvPr id="239" name="Structural damage interrupts pathways (traumatic brain injuries)…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 marL="605074" indent="-605074" defTabSz="1287474">
              <a:spcBef>
                <a:spcPts val="900"/>
              </a:spcBef>
              <a:buSzPct val="145000"/>
              <a:buChar char="•"/>
              <a:defRPr sz="4300"/>
            </a:pPr>
            <a:r>
              <a:t>Structural damage interrupts pathways (i.e., strokes)</a:t>
            </a:r>
          </a:p>
          <a:p>
            <a:pPr marL="605074" indent="-605074" defTabSz="1287474">
              <a:spcBef>
                <a:spcPts val="900"/>
              </a:spcBef>
              <a:buSzPct val="145000"/>
              <a:buChar char="•"/>
              <a:defRPr sz="4300"/>
            </a:pPr>
            <a:r>
              <a:t>Lack of oxygen (strokes, drowning, heart attacks)</a:t>
            </a:r>
          </a:p>
          <a:p>
            <a:pPr marL="605074" indent="-605074" defTabSz="1287474">
              <a:spcBef>
                <a:spcPts val="900"/>
              </a:spcBef>
              <a:buSzPct val="145000"/>
              <a:buChar char="•"/>
              <a:defRPr sz="4300"/>
            </a:pPr>
            <a:r>
              <a:t>Infections/inflammation</a:t>
            </a:r>
            <a:r>
              <a:t> (? COVID)</a:t>
            </a:r>
          </a:p>
          <a:p>
            <a:pPr marL="605074" indent="-605074" defTabSz="1287474">
              <a:spcBef>
                <a:spcPts val="900"/>
              </a:spcBef>
              <a:buSzPct val="145000"/>
              <a:buChar char="•"/>
              <a:defRPr sz="4300"/>
            </a:pPr>
            <a:r>
              <a:t>Frequent trauma creates cumulative damage (boxers, football players)</a:t>
            </a:r>
          </a:p>
          <a:p>
            <a:pPr marL="605074" indent="-605074" defTabSz="1287474">
              <a:spcBef>
                <a:spcPts val="900"/>
              </a:spcBef>
              <a:buSzPct val="145000"/>
              <a:buChar char="•"/>
              <a:defRPr sz="4300"/>
            </a:pPr>
            <a:r>
              <a:t>Toxic chemicals (lead, mercury)</a:t>
            </a:r>
          </a:p>
          <a:p>
            <a:pPr marL="605074" indent="-605074" defTabSz="1287474">
              <a:spcBef>
                <a:spcPts val="900"/>
              </a:spcBef>
              <a:buSzPct val="145000"/>
              <a:buChar char="•"/>
              <a:defRPr sz="4300"/>
            </a:pPr>
            <a:r>
              <a:t>Degenerative processes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Progressive cognitive decline equals dementia"/>
          <p:cNvSpPr txBox="1"/>
          <p:nvPr>
            <p:ph type="title"/>
          </p:nvPr>
        </p:nvSpPr>
        <p:spPr>
          <a:xfrm>
            <a:off x="650237" y="390595"/>
            <a:ext cx="11704326" cy="1625601"/>
          </a:xfrm>
          <a:prstGeom prst="rect">
            <a:avLst/>
          </a:prstGeom>
        </p:spPr>
        <p:txBody>
          <a:bodyPr/>
          <a:lstStyle>
            <a:lvl1pPr defTabSz="1066393">
              <a:defRPr sz="5000"/>
            </a:lvl1pPr>
          </a:lstStyle>
          <a:p>
            <a:pPr/>
            <a:r>
              <a:t>Progressive cognitive decline equals dementia</a:t>
            </a:r>
          </a:p>
        </p:txBody>
      </p:sp>
      <p:sp>
        <p:nvSpPr>
          <p:cNvPr id="242" name="Dementia is progressive and a change from previous status…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 marL="611187" indent="-611187">
              <a:buSzPct val="145000"/>
              <a:buChar char="•"/>
            </a:pPr>
            <a:r>
              <a:t>Dementia is progressive and a change from previous status</a:t>
            </a:r>
          </a:p>
          <a:p>
            <a:pPr marL="611187" indent="-611187">
              <a:buSzPct val="145000"/>
              <a:buChar char="•"/>
            </a:pPr>
            <a:r>
              <a:t>It can have multiple causes such as alcohol, drugs, strokes</a:t>
            </a:r>
          </a:p>
          <a:p>
            <a:pPr marL="611187" indent="-611187">
              <a:buSzPct val="145000"/>
              <a:buChar char="•"/>
            </a:pPr>
            <a:r>
              <a:t>It effects multiple systems including memory, judgement, orientation, mood, executive function, speech and language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Title 1"/>
          <p:cNvSpPr txBox="1"/>
          <p:nvPr>
            <p:ph type="title"/>
          </p:nvPr>
        </p:nvSpPr>
        <p:spPr>
          <a:xfrm>
            <a:off x="443303" y="1852122"/>
            <a:ext cx="12118194" cy="814510"/>
          </a:xfrm>
          <a:prstGeom prst="rect">
            <a:avLst/>
          </a:prstGeom>
        </p:spPr>
        <p:txBody>
          <a:bodyPr/>
          <a:lstStyle>
            <a:lvl1pPr algn="ctr" defTabSz="1335159">
              <a:defRPr sz="4000"/>
            </a:lvl1pPr>
          </a:lstStyle>
          <a:p>
            <a:pPr/>
            <a:r>
              <a:t>Football players/Boxers</a:t>
            </a:r>
          </a:p>
        </p:txBody>
      </p:sp>
      <p:sp>
        <p:nvSpPr>
          <p:cNvPr id="245" name="Text Placeholder 2"/>
          <p:cNvSpPr txBox="1"/>
          <p:nvPr>
            <p:ph type="body" idx="1"/>
          </p:nvPr>
        </p:nvSpPr>
        <p:spPr>
          <a:xfrm>
            <a:off x="443303" y="2845573"/>
            <a:ext cx="12118194" cy="4858885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46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61064" y="2790612"/>
            <a:ext cx="9482671" cy="41723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Alzheimer’s disease is a specific type of dementia"/>
          <p:cNvSpPr txBox="1"/>
          <p:nvPr>
            <p:ph type="title"/>
          </p:nvPr>
        </p:nvSpPr>
        <p:spPr>
          <a:xfrm>
            <a:off x="650237" y="390595"/>
            <a:ext cx="11704326" cy="1625601"/>
          </a:xfrm>
          <a:prstGeom prst="rect">
            <a:avLst/>
          </a:prstGeom>
        </p:spPr>
        <p:txBody>
          <a:bodyPr/>
          <a:lstStyle>
            <a:lvl1pPr defTabSz="1066393">
              <a:defRPr sz="5000"/>
            </a:lvl1pPr>
          </a:lstStyle>
          <a:p>
            <a:pPr/>
            <a:r>
              <a:t>Alzheimer’s disease is a specific type of dementia</a:t>
            </a:r>
          </a:p>
        </p:txBody>
      </p:sp>
      <p:sp>
        <p:nvSpPr>
          <p:cNvPr id="249" name="Described by Alois Alzheimer in 1907…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 marL="611187" indent="-611187">
              <a:buSzPct val="145000"/>
              <a:buChar char="•"/>
            </a:pPr>
            <a:r>
              <a:t>Described by Alois Alzheimer in 1907</a:t>
            </a:r>
          </a:p>
          <a:p>
            <a:pPr marL="611187" indent="-611187">
              <a:buSzPct val="145000"/>
              <a:buChar char="•"/>
            </a:pPr>
            <a:r>
              <a:t>Based on a 51 year old woman he follow for a number of years with progressive memory loss and personality changes</a:t>
            </a:r>
          </a:p>
          <a:p>
            <a:pPr marL="611187" indent="-611187">
              <a:buSzPct val="145000"/>
              <a:buChar char="•"/>
            </a:pPr>
            <a:r>
              <a:t>Neuropatholgy studies showed</a:t>
            </a:r>
          </a:p>
          <a:p>
            <a:pPr lvl="1" marL="1055687" indent="-611187">
              <a:buSzPct val="145000"/>
              <a:buChar char="•"/>
            </a:pPr>
            <a:r>
              <a:t>Amyloid plaque</a:t>
            </a:r>
          </a:p>
          <a:p>
            <a:pPr lvl="1" marL="1055687" indent="-611187">
              <a:buSzPct val="145000"/>
              <a:buChar char="•"/>
            </a:pPr>
            <a:r>
              <a:t>Neurofibrillary tangles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What is amyloid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9839">
              <a:defRPr spc="-54" sz="4582"/>
            </a:lvl1pPr>
          </a:lstStyle>
          <a:p>
            <a:pPr/>
            <a:r>
              <a:t>What is amyloid</a:t>
            </a:r>
          </a:p>
        </p:txBody>
      </p:sp>
      <p:sp>
        <p:nvSpPr>
          <p:cNvPr id="252" name="A lipid-like material essential to many functions in the body and the brain…"/>
          <p:cNvSpPr txBox="1"/>
          <p:nvPr>
            <p:ph type="body" idx="1"/>
          </p:nvPr>
        </p:nvSpPr>
        <p:spPr>
          <a:xfrm>
            <a:off x="649445" y="3357518"/>
            <a:ext cx="11705910" cy="4524589"/>
          </a:xfrm>
          <a:prstGeom prst="rect">
            <a:avLst/>
          </a:prstGeom>
        </p:spPr>
        <p:txBody>
          <a:bodyPr/>
          <a:lstStyle/>
          <a:p>
            <a:pPr/>
            <a:r>
              <a:t>A lipid-like material essential to many functions in the body and the brain</a:t>
            </a:r>
          </a:p>
          <a:p>
            <a:pPr/>
            <a:r>
              <a:t>Three forms, all starting with APP (amyloid precursor protein)</a:t>
            </a:r>
          </a:p>
          <a:p>
            <a:pPr lvl="1"/>
            <a:r>
              <a:t>Various enzymes cleave the protein into amino acid units, 38 units long, 40 units long and 42.</a:t>
            </a:r>
          </a:p>
          <a:p>
            <a:pPr lvl="1"/>
            <a:r>
              <a:t>The 42 is the one that ‘clumps’ and precipitates into the brain tissue</a:t>
            </a:r>
          </a:p>
        </p:txBody>
      </p:sp>
      <p:sp>
        <p:nvSpPr>
          <p:cNvPr id="253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4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5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08851" y="1219203"/>
            <a:ext cx="10153233" cy="58928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Clinical diagnosis until recently was “best guess”"/>
          <p:cNvSpPr txBox="1"/>
          <p:nvPr>
            <p:ph type="title"/>
          </p:nvPr>
        </p:nvSpPr>
        <p:spPr>
          <a:xfrm>
            <a:off x="650237" y="390595"/>
            <a:ext cx="11704326" cy="1625601"/>
          </a:xfrm>
          <a:prstGeom prst="rect">
            <a:avLst/>
          </a:prstGeom>
        </p:spPr>
        <p:txBody>
          <a:bodyPr/>
          <a:lstStyle>
            <a:lvl1pPr defTabSz="1066393">
              <a:defRPr sz="5000"/>
            </a:lvl1pPr>
          </a:lstStyle>
          <a:p>
            <a:pPr/>
            <a:r>
              <a:t>Clinical diagnosis until recently was “best guess”</a:t>
            </a:r>
          </a:p>
        </p:txBody>
      </p:sp>
      <p:sp>
        <p:nvSpPr>
          <p:cNvPr id="258" name="Every gradually progressive dementia was considered likely Alzheimer’s…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 marL="611187" indent="-611187">
              <a:buSzPct val="145000"/>
              <a:buChar char="•"/>
            </a:pPr>
            <a:r>
              <a:t>Every gradually progressive dementia was considered likely Alzheimer’s</a:t>
            </a:r>
          </a:p>
          <a:p>
            <a:pPr marL="611187" indent="-611187">
              <a:buSzPct val="145000"/>
              <a:buChar char="•"/>
            </a:pPr>
            <a:r>
              <a:t>Positive diagnosis could only be made at autopsy</a:t>
            </a:r>
          </a:p>
          <a:p>
            <a:pPr marL="611187" indent="-611187">
              <a:buSzPct val="145000"/>
              <a:buChar char="•"/>
            </a:pPr>
            <a:r>
              <a:t>We were right about half the time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Rectangle 2"/>
          <p:cNvSpPr txBox="1"/>
          <p:nvPr>
            <p:ph type="title"/>
          </p:nvPr>
        </p:nvSpPr>
        <p:spPr>
          <a:xfrm>
            <a:off x="650237" y="390596"/>
            <a:ext cx="11704326" cy="1625601"/>
          </a:xfrm>
          <a:prstGeom prst="rect">
            <a:avLst/>
          </a:prstGeom>
        </p:spPr>
        <p:txBody>
          <a:bodyPr/>
          <a:lstStyle/>
          <a:p>
            <a:pPr/>
            <a:r>
              <a:t>Memory </a:t>
            </a:r>
          </a:p>
        </p:txBody>
      </p:sp>
      <p:sp>
        <p:nvSpPr>
          <p:cNvPr id="204" name="Rectangle 3"/>
          <p:cNvSpPr txBox="1"/>
          <p:nvPr>
            <p:ph type="body" idx="1"/>
          </p:nvPr>
        </p:nvSpPr>
        <p:spPr>
          <a:xfrm>
            <a:off x="1331992" y="2314101"/>
            <a:ext cx="11704327" cy="6436931"/>
          </a:xfrm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Registration</a:t>
            </a:r>
          </a:p>
          <a:p>
            <a:pPr lvl="1" marL="804180" indent="-346980">
              <a:spcBef>
                <a:spcPts val="900"/>
              </a:spcBef>
              <a:defRPr b="1" sz="3800"/>
            </a:pPr>
            <a:r>
              <a:rPr sz="3400"/>
              <a:t>Attention</a:t>
            </a:r>
            <a:r>
              <a:rPr sz="3400"/>
              <a:t> </a:t>
            </a:r>
            <a:r>
              <a:rPr b="0"/>
              <a:t>sufficient to start storage</a:t>
            </a:r>
          </a:p>
          <a:p>
            <a:pPr/>
            <a:r>
              <a:rPr b="1"/>
              <a:t>Encoding</a:t>
            </a:r>
            <a:r>
              <a:t>-creates the memory: occurs with ‘quality’ sleep</a:t>
            </a:r>
          </a:p>
          <a:p>
            <a:pPr/>
            <a:r>
              <a:rPr b="1"/>
              <a:t>Consolidation</a:t>
            </a:r>
            <a:r>
              <a:t>-time to set up </a:t>
            </a:r>
            <a:r>
              <a:rPr b="1"/>
              <a:t>storage</a:t>
            </a:r>
            <a:r>
              <a:t>: needs intact brain structures</a:t>
            </a:r>
          </a:p>
          <a:p>
            <a:pPr/>
            <a:r>
              <a:rPr b="1"/>
              <a:t>Retrieval</a:t>
            </a:r>
            <a:r>
              <a:t>: Slows down with age-</a:t>
            </a:r>
            <a:r>
              <a:rPr b="1"/>
              <a:t>normal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We can identify Alzheimer’s disease in real time using PET imaging"/>
          <p:cNvSpPr txBox="1"/>
          <p:nvPr>
            <p:ph type="title"/>
          </p:nvPr>
        </p:nvSpPr>
        <p:spPr>
          <a:xfrm>
            <a:off x="650237" y="390596"/>
            <a:ext cx="11704326" cy="1625601"/>
          </a:xfrm>
          <a:prstGeom prst="rect">
            <a:avLst/>
          </a:prstGeom>
        </p:spPr>
        <p:txBody>
          <a:bodyPr/>
          <a:lstStyle>
            <a:lvl1pPr defTabSz="1053388">
              <a:defRPr sz="5000"/>
            </a:lvl1pPr>
          </a:lstStyle>
          <a:p>
            <a:pPr/>
            <a:r>
              <a:t>We can identify Alzheimer’s disease in real time using PET imaging</a:t>
            </a:r>
          </a:p>
        </p:txBody>
      </p:sp>
      <p:sp>
        <p:nvSpPr>
          <p:cNvPr id="261" name="Body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50238" y="2275838"/>
            <a:ext cx="9144004" cy="51435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Other diagnostic test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Other diagnostic tests</a:t>
            </a:r>
          </a:p>
        </p:txBody>
      </p:sp>
      <p:sp>
        <p:nvSpPr>
          <p:cNvPr id="265" name="Spinal fluid (CSF)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Spinal fluid (CSF)</a:t>
            </a:r>
          </a:p>
          <a:p>
            <a:pPr lvl="1" marL="928688" indent="-471487">
              <a:buChar char="•"/>
            </a:pPr>
            <a:r>
              <a:t>Amyloid</a:t>
            </a:r>
          </a:p>
          <a:p>
            <a:pPr lvl="2" marL="1385887" indent="-471487"/>
            <a:r>
              <a:t>Is low in AD</a:t>
            </a:r>
          </a:p>
          <a:p>
            <a:pPr lvl="1" marL="928688" indent="-471487">
              <a:buChar char="•"/>
            </a:pPr>
            <a:r>
              <a:t>Tau is high</a:t>
            </a:r>
          </a:p>
          <a:p>
            <a:pPr/>
            <a:r>
              <a:t>Blood test for tau</a:t>
            </a:r>
          </a:p>
          <a:p>
            <a:pPr/>
            <a:r>
              <a:t>PET scan for Tau</a:t>
            </a:r>
          </a:p>
          <a:p>
            <a:pPr/>
            <a:r>
              <a:t>Genetic testing for APOE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APOE genes and risk of Alzheimer’s Diseas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027378">
              <a:defRPr sz="3002"/>
            </a:lvl1pPr>
          </a:lstStyle>
          <a:p>
            <a:pPr/>
            <a:r>
              <a:t>APOE genes and risk of Alzheimer’s Disease</a:t>
            </a:r>
          </a:p>
        </p:txBody>
      </p:sp>
      <p:sp>
        <p:nvSpPr>
          <p:cNvPr id="268" name="Body"/>
          <p:cNvSpPr txBox="1"/>
          <p:nvPr>
            <p:ph type="body" sz="half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69" name="Picture 2" descr="Picture 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46038" y="3805917"/>
            <a:ext cx="8133825" cy="18878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Can we treat dementia?"/>
          <p:cNvSpPr txBox="1"/>
          <p:nvPr>
            <p:ph type="title"/>
          </p:nvPr>
        </p:nvSpPr>
        <p:spPr>
          <a:xfrm>
            <a:off x="650237" y="390595"/>
            <a:ext cx="11704326" cy="1625602"/>
          </a:xfrm>
          <a:prstGeom prst="rect">
            <a:avLst/>
          </a:prstGeom>
        </p:spPr>
        <p:txBody>
          <a:bodyPr/>
          <a:lstStyle/>
          <a:p>
            <a:pPr/>
            <a:r>
              <a:t>Can we treat dementia?</a:t>
            </a:r>
          </a:p>
        </p:txBody>
      </p:sp>
      <p:sp>
        <p:nvSpPr>
          <p:cNvPr id="272" name="Finding a cause, i.e., medications, sleep disorders, toxic chemicals that can be modified.…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/>
            <a:r>
              <a:t>Finding a cause, i.e., medications, sleep disorders, toxic chemicals that can be modified.</a:t>
            </a:r>
          </a:p>
          <a:p>
            <a:pPr/>
            <a:r>
              <a:t>Treat hearing loss, depression, isolation</a:t>
            </a:r>
          </a:p>
          <a:p>
            <a:pPr/>
            <a:r>
              <a:t>Reduce alcohol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an we treat Alzheimer’s?"/>
          <p:cNvSpPr txBox="1"/>
          <p:nvPr>
            <p:ph type="title"/>
          </p:nvPr>
        </p:nvSpPr>
        <p:spPr>
          <a:xfrm>
            <a:off x="739137" y="276295"/>
            <a:ext cx="11704326" cy="1625602"/>
          </a:xfrm>
          <a:prstGeom prst="rect">
            <a:avLst/>
          </a:prstGeom>
        </p:spPr>
        <p:txBody>
          <a:bodyPr/>
          <a:lstStyle/>
          <a:p>
            <a:pPr/>
            <a:r>
              <a:t>Can we treat Alzheimer’s?</a:t>
            </a:r>
          </a:p>
        </p:txBody>
      </p:sp>
      <p:sp>
        <p:nvSpPr>
          <p:cNvPr id="275" name="Focus has been on Amyloid…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/>
            <a:r>
              <a:t>Focus has been on Amyloid</a:t>
            </a:r>
          </a:p>
          <a:p>
            <a:pPr lvl="1" marL="928687" indent="-471487">
              <a:buChar char="•"/>
            </a:pPr>
            <a:r>
              <a:t>Vaccines against amyloid didn’t work</a:t>
            </a:r>
          </a:p>
          <a:p>
            <a:pPr lvl="1" marL="928687" indent="-471487">
              <a:buChar char="•"/>
            </a:pPr>
            <a:r>
              <a:t>Antibodies against amyloid haven’t worked so far</a:t>
            </a:r>
          </a:p>
          <a:p>
            <a:pPr lvl="1" marL="928687" indent="-471487">
              <a:buChar char="•"/>
            </a:pPr>
            <a:r>
              <a:t>Drug to lower production of amyloid haven’t worked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Can we treat Alzheimer’s without focus on amyloid?"/>
          <p:cNvSpPr txBox="1"/>
          <p:nvPr>
            <p:ph type="title"/>
          </p:nvPr>
        </p:nvSpPr>
        <p:spPr>
          <a:xfrm>
            <a:off x="650237" y="390595"/>
            <a:ext cx="11704326" cy="1625602"/>
          </a:xfrm>
          <a:prstGeom prst="rect">
            <a:avLst/>
          </a:prstGeom>
        </p:spPr>
        <p:txBody>
          <a:bodyPr/>
          <a:lstStyle>
            <a:lvl1pPr defTabSz="1053388">
              <a:defRPr sz="5000"/>
            </a:lvl1pPr>
          </a:lstStyle>
          <a:p>
            <a:pPr/>
            <a:r>
              <a:t>Can we treat Alzheimer’s without focus on amyloid?</a:t>
            </a:r>
          </a:p>
        </p:txBody>
      </p:sp>
      <p:sp>
        <p:nvSpPr>
          <p:cNvPr id="278" name="Estrogen-like drugs didn’t work…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/>
            <a:r>
              <a:t>Estrogen-like drugs didn’t work</a:t>
            </a:r>
          </a:p>
          <a:p>
            <a:pPr/>
            <a:r>
              <a:t>Vitamins didn’t work</a:t>
            </a:r>
          </a:p>
          <a:p>
            <a:pPr/>
            <a:r>
              <a:t>Nicotine may be preventive, but didn’t work in treatment</a:t>
            </a:r>
          </a:p>
          <a:p>
            <a:pPr/>
            <a:r>
              <a:t>Anti-Inflammatory medications may work, still in testing i.e. ibuprofen</a:t>
            </a:r>
          </a:p>
          <a:p>
            <a:pPr/>
            <a:r>
              <a:t>Cannabis can’t be tested in the current research environment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The newer drugs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The newer drugs</a:t>
            </a:r>
          </a:p>
        </p:txBody>
      </p:sp>
      <p:sp>
        <p:nvSpPr>
          <p:cNvPr id="281" name="Aricept (donepazil), has been around 25 years.  It increased acetylcholine in the brain and gives transient improvement. Exelon is similar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Aricept (donepazil), has been around 25 years.  It increased acetylcholine in the brain and gives transient improvement. Exelon is similar</a:t>
            </a:r>
          </a:p>
          <a:p>
            <a:pPr/>
            <a:r>
              <a:t>The newer monoclonal antibodies, lecanamab, donanamab reduce amyloid and slow decline</a:t>
            </a:r>
          </a:p>
          <a:p>
            <a:pPr/>
            <a:r>
              <a:t>They do NOT cure the disease</a:t>
            </a:r>
          </a:p>
          <a:p>
            <a:pPr/>
            <a:r>
              <a:t>Further studies using them as preventives are needed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3258" y="1739628"/>
            <a:ext cx="10772477" cy="627434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Blood flow and Dementia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Blood flow and Dementia</a:t>
            </a:r>
          </a:p>
        </p:txBody>
      </p:sp>
      <p:sp>
        <p:nvSpPr>
          <p:cNvPr id="286" name="Interfering with blood flow causes memory loss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Interfering with blood flow causes memory loss</a:t>
            </a:r>
          </a:p>
          <a:p>
            <a:pPr lvl="1" marL="928688" indent="-471487">
              <a:buChar char="•"/>
            </a:pPr>
            <a:r>
              <a:t>I.e., strokes</a:t>
            </a:r>
          </a:p>
          <a:p>
            <a:pPr/>
            <a:r>
              <a:t>Increasing blood flow to the smaller vessels may reduce toxic chemicals including tau and amyloid</a:t>
            </a:r>
          </a:p>
          <a:p>
            <a:pPr/>
            <a:r>
              <a:t>Recent data on use of Viagra suggests it may be neuroprotective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revention Strategies"/>
          <p:cNvSpPr txBox="1"/>
          <p:nvPr>
            <p:ph type="title"/>
          </p:nvPr>
        </p:nvSpPr>
        <p:spPr>
          <a:xfrm>
            <a:off x="650237" y="390595"/>
            <a:ext cx="11704326" cy="1625602"/>
          </a:xfrm>
          <a:prstGeom prst="rect">
            <a:avLst/>
          </a:prstGeom>
        </p:spPr>
        <p:txBody>
          <a:bodyPr/>
          <a:lstStyle/>
          <a:p>
            <a:pPr/>
            <a:r>
              <a:t>Prevention Strategies</a:t>
            </a:r>
          </a:p>
        </p:txBody>
      </p:sp>
      <p:sp>
        <p:nvSpPr>
          <p:cNvPr id="289" name="Increased education-continuing…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 marL="425092" indent="-425092" defTabSz="1172512">
              <a:spcBef>
                <a:spcPts val="800"/>
              </a:spcBef>
              <a:defRPr sz="3920"/>
            </a:pPr>
            <a:r>
              <a:t>Increased education-continuing</a:t>
            </a:r>
          </a:p>
          <a:p>
            <a:pPr marL="425092" indent="-425092" defTabSz="1172512">
              <a:spcBef>
                <a:spcPts val="800"/>
              </a:spcBef>
              <a:defRPr sz="3920"/>
            </a:pPr>
            <a:r>
              <a:t>Managing blood pressure</a:t>
            </a:r>
          </a:p>
          <a:p>
            <a:pPr marL="425092" indent="-425092" defTabSz="1172512">
              <a:spcBef>
                <a:spcPts val="800"/>
              </a:spcBef>
              <a:defRPr sz="3920"/>
            </a:pPr>
            <a:r>
              <a:t>Managing diabetes</a:t>
            </a:r>
          </a:p>
          <a:p>
            <a:pPr marL="425092" indent="-425092" defTabSz="1172512">
              <a:spcBef>
                <a:spcPts val="800"/>
              </a:spcBef>
              <a:defRPr sz="3920"/>
            </a:pPr>
            <a:r>
              <a:t>Take care of your heart</a:t>
            </a:r>
          </a:p>
          <a:p>
            <a:pPr marL="425092" indent="-425092" defTabSz="1172512">
              <a:spcBef>
                <a:spcPts val="800"/>
              </a:spcBef>
              <a:defRPr sz="3920"/>
            </a:pPr>
            <a:r>
              <a:t>Stay socially active</a:t>
            </a:r>
          </a:p>
          <a:p>
            <a:pPr marL="425092" indent="-425092" defTabSz="1172512">
              <a:spcBef>
                <a:spcPts val="800"/>
              </a:spcBef>
              <a:defRPr sz="3920"/>
            </a:pPr>
            <a:r>
              <a:t>Ketogenic diets</a:t>
            </a:r>
          </a:p>
          <a:p>
            <a:pPr marL="425092" indent="-425092" defTabSz="1172512">
              <a:spcBef>
                <a:spcPts val="800"/>
              </a:spcBef>
              <a:defRPr sz="3920"/>
            </a:pPr>
            <a:r>
              <a:t>Physical activity</a:t>
            </a:r>
          </a:p>
          <a:p>
            <a:pPr marL="425092" indent="-425092" defTabSz="1172512">
              <a:spcBef>
                <a:spcPts val="800"/>
              </a:spcBef>
              <a:defRPr sz="3920"/>
            </a:pPr>
            <a:r>
              <a:t>Dental care</a:t>
            </a:r>
          </a:p>
          <a:p>
            <a:pPr marL="425092" indent="-425092" defTabSz="1172512">
              <a:spcBef>
                <a:spcPts val="800"/>
              </a:spcBef>
              <a:defRPr sz="3920"/>
            </a:pPr>
            <a:r>
              <a:t>Sleep quality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Title 1"/>
          <p:cNvSpPr txBox="1"/>
          <p:nvPr>
            <p:ph type="title"/>
          </p:nvPr>
        </p:nvSpPr>
        <p:spPr>
          <a:xfrm>
            <a:off x="650237" y="390596"/>
            <a:ext cx="11704326" cy="1625601"/>
          </a:xfrm>
          <a:prstGeom prst="rect">
            <a:avLst/>
          </a:prstGeom>
        </p:spPr>
        <p:txBody>
          <a:bodyPr/>
          <a:lstStyle/>
          <a:p>
            <a:pPr/>
            <a:r>
              <a:t>Attention is Key</a:t>
            </a:r>
          </a:p>
        </p:txBody>
      </p:sp>
      <p:sp>
        <p:nvSpPr>
          <p:cNvPr id="207" name="Content Placeholder 2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/>
            <a:r>
              <a:t>Not interested</a:t>
            </a:r>
          </a:p>
          <a:p>
            <a:pPr/>
            <a:r>
              <a:t>Medications</a:t>
            </a:r>
          </a:p>
          <a:p>
            <a:pPr/>
            <a:r>
              <a:t>Poor sleep</a:t>
            </a:r>
          </a:p>
          <a:p>
            <a:pPr/>
            <a:r>
              <a:t>Awareness of the environment</a:t>
            </a:r>
          </a:p>
          <a:p>
            <a:pPr/>
            <a:r>
              <a:t>Alcohol (how much?)</a:t>
            </a:r>
          </a:p>
          <a:p>
            <a:pPr/>
            <a:r>
              <a:t>Impaired hearing or sight</a:t>
            </a:r>
          </a:p>
          <a:p>
            <a:pPr/>
            <a:r>
              <a:t>Depression</a:t>
            </a:r>
          </a:p>
          <a:p>
            <a:pPr/>
            <a:r>
              <a:t>Pain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QUESTIONS?"/>
          <p:cNvSpPr txBox="1"/>
          <p:nvPr>
            <p:ph type="title"/>
          </p:nvPr>
        </p:nvSpPr>
        <p:spPr>
          <a:xfrm>
            <a:off x="650237" y="390595"/>
            <a:ext cx="11704327" cy="1625602"/>
          </a:xfrm>
          <a:prstGeom prst="rect">
            <a:avLst/>
          </a:prstGeom>
        </p:spPr>
        <p:txBody>
          <a:bodyPr/>
          <a:lstStyle/>
          <a:p>
            <a:pPr/>
            <a:r>
              <a:t>QUESTIONS?</a:t>
            </a:r>
          </a:p>
        </p:txBody>
      </p:sp>
      <p:sp>
        <p:nvSpPr>
          <p:cNvPr id="292" name="Body"/>
          <p:cNvSpPr txBox="1"/>
          <p:nvPr>
            <p:ph type="body" idx="1"/>
          </p:nvPr>
        </p:nvSpPr>
        <p:spPr>
          <a:xfrm>
            <a:off x="650237" y="2275838"/>
            <a:ext cx="11704327" cy="643693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Speech"/>
          <p:cNvSpPr txBox="1"/>
          <p:nvPr>
            <p:ph type="title"/>
          </p:nvPr>
        </p:nvSpPr>
        <p:spPr>
          <a:xfrm>
            <a:off x="650238" y="390596"/>
            <a:ext cx="11704324" cy="1625601"/>
          </a:xfrm>
          <a:prstGeom prst="rect">
            <a:avLst/>
          </a:prstGeom>
        </p:spPr>
        <p:txBody>
          <a:bodyPr/>
          <a:lstStyle/>
          <a:p>
            <a:pPr/>
            <a:r>
              <a:t>Speech </a:t>
            </a:r>
          </a:p>
        </p:txBody>
      </p:sp>
      <p:sp>
        <p:nvSpPr>
          <p:cNvPr id="295" name="Tone…"/>
          <p:cNvSpPr txBox="1"/>
          <p:nvPr>
            <p:ph type="body" idx="1"/>
          </p:nvPr>
        </p:nvSpPr>
        <p:spPr>
          <a:xfrm>
            <a:off x="650238" y="2275838"/>
            <a:ext cx="11704324" cy="6436929"/>
          </a:xfrm>
          <a:prstGeom prst="rect">
            <a:avLst/>
          </a:prstGeom>
        </p:spPr>
        <p:txBody>
          <a:bodyPr/>
          <a:lstStyle/>
          <a:p>
            <a:pPr/>
            <a:r>
              <a:t>Tone</a:t>
            </a:r>
          </a:p>
          <a:p>
            <a:pPr/>
            <a:r>
              <a:t>Modulation</a:t>
            </a:r>
          </a:p>
          <a:p>
            <a:pPr/>
            <a:r>
              <a:t>Accents</a:t>
            </a:r>
          </a:p>
          <a:p>
            <a:pPr/>
            <a:r>
              <a:t>Loudness</a:t>
            </a:r>
          </a:p>
          <a:p>
            <a:pPr/>
            <a:r>
              <a:t>Cadence</a:t>
            </a:r>
          </a:p>
          <a:p>
            <a:pPr/>
            <a:r>
              <a:t>Emotion 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048000" y="571500"/>
            <a:ext cx="6908800" cy="86106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Attention"/>
          <p:cNvSpPr txBox="1"/>
          <p:nvPr>
            <p:ph type="title"/>
          </p:nvPr>
        </p:nvSpPr>
        <p:spPr>
          <a:xfrm>
            <a:off x="650237" y="390595"/>
            <a:ext cx="11704326" cy="1625602"/>
          </a:xfrm>
          <a:prstGeom prst="rect">
            <a:avLst/>
          </a:prstGeom>
        </p:spPr>
        <p:txBody>
          <a:bodyPr/>
          <a:lstStyle/>
          <a:p>
            <a:pPr/>
            <a:r>
              <a:t>Attention</a:t>
            </a:r>
          </a:p>
        </p:txBody>
      </p:sp>
      <p:sp>
        <p:nvSpPr>
          <p:cNvPr id="210" name="Gradual loss of hearing…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/>
            <a:r>
              <a:t>Gradual loss of hearing </a:t>
            </a:r>
          </a:p>
          <a:p>
            <a:pPr/>
            <a:r>
              <a:t>Gradual loss of vision</a:t>
            </a:r>
          </a:p>
          <a:p>
            <a:pPr/>
            <a:r>
              <a:t>Loss of smell</a:t>
            </a:r>
          </a:p>
          <a:p>
            <a:pPr/>
            <a:r>
              <a:t>Loss of taste</a:t>
            </a:r>
          </a:p>
          <a:p>
            <a:pPr/>
            <a:r>
              <a:t>Fear of falling may lead to social isolation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Title 1"/>
          <p:cNvSpPr txBox="1"/>
          <p:nvPr>
            <p:ph type="title"/>
          </p:nvPr>
        </p:nvSpPr>
        <p:spPr>
          <a:xfrm>
            <a:off x="650237" y="390596"/>
            <a:ext cx="11704326" cy="1625601"/>
          </a:xfrm>
          <a:prstGeom prst="rect">
            <a:avLst/>
          </a:prstGeom>
        </p:spPr>
        <p:txBody>
          <a:bodyPr/>
          <a:lstStyle/>
          <a:p>
            <a:pPr/>
            <a:r>
              <a:t>Medications</a:t>
            </a:r>
          </a:p>
        </p:txBody>
      </p:sp>
      <p:sp>
        <p:nvSpPr>
          <p:cNvPr id="213" name="Content Placeholder 2"/>
          <p:cNvSpPr txBox="1"/>
          <p:nvPr>
            <p:ph type="body" idx="1"/>
          </p:nvPr>
        </p:nvSpPr>
        <p:spPr>
          <a:xfrm>
            <a:off x="205737" y="1894838"/>
            <a:ext cx="11704326" cy="6436930"/>
          </a:xfrm>
          <a:prstGeom prst="rect">
            <a:avLst/>
          </a:prstGeom>
        </p:spPr>
        <p:txBody>
          <a:bodyPr/>
          <a:lstStyle/>
          <a:p>
            <a:pPr/>
            <a:r>
              <a:t>Chemotherapy “chemobrain”</a:t>
            </a:r>
          </a:p>
          <a:p>
            <a:pPr/>
            <a:r>
              <a:t>Antihistamines including OTC meds</a:t>
            </a:r>
          </a:p>
          <a:p>
            <a:pPr/>
            <a:r>
              <a:t>Sleep medications</a:t>
            </a:r>
          </a:p>
          <a:p>
            <a:pPr/>
            <a:r>
              <a:t>Anticholinergics</a:t>
            </a:r>
          </a:p>
          <a:p>
            <a:pPr/>
            <a:r>
              <a:t>Anti anxiety medications</a:t>
            </a:r>
          </a:p>
          <a:p>
            <a:pPr/>
            <a:r>
              <a:t>Narcotics</a:t>
            </a:r>
          </a:p>
          <a:p>
            <a:pPr/>
            <a:r>
              <a:t>Other pain medications</a:t>
            </a:r>
          </a:p>
          <a:p>
            <a:pPr/>
            <a:r>
              <a:t>Sea sick patches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Conflicting/Competing"/>
          <p:cNvSpPr txBox="1"/>
          <p:nvPr>
            <p:ph type="title"/>
          </p:nvPr>
        </p:nvSpPr>
        <p:spPr>
          <a:xfrm>
            <a:off x="650237" y="390595"/>
            <a:ext cx="11704326" cy="1625602"/>
          </a:xfrm>
          <a:prstGeom prst="rect">
            <a:avLst/>
          </a:prstGeom>
        </p:spPr>
        <p:txBody>
          <a:bodyPr/>
          <a:lstStyle/>
          <a:p>
            <a:pPr/>
            <a:r>
              <a:t>Conflicting/Competing</a:t>
            </a:r>
          </a:p>
        </p:txBody>
      </p:sp>
      <p:sp>
        <p:nvSpPr>
          <p:cNvPr id="216" name="Pain interferes with memory…"/>
          <p:cNvSpPr txBox="1"/>
          <p:nvPr>
            <p:ph type="body" idx="1"/>
          </p:nvPr>
        </p:nvSpPr>
        <p:spPr>
          <a:xfrm>
            <a:off x="650237" y="2275838"/>
            <a:ext cx="11704326" cy="6436930"/>
          </a:xfrm>
          <a:prstGeom prst="rect">
            <a:avLst/>
          </a:prstGeom>
        </p:spPr>
        <p:txBody>
          <a:bodyPr/>
          <a:lstStyle/>
          <a:p>
            <a:pPr/>
            <a:r>
              <a:t>Pain interferes with memory</a:t>
            </a:r>
          </a:p>
          <a:p>
            <a:pPr/>
            <a:r>
              <a:t>Pain meds also interfere</a:t>
            </a:r>
          </a:p>
          <a:p>
            <a:pPr/>
          </a:p>
          <a:p>
            <a:pPr/>
            <a:r>
              <a:t>Poor sleep interferes with memory</a:t>
            </a:r>
          </a:p>
          <a:p>
            <a:pPr/>
            <a:r>
              <a:t>Most sleeping pills interfere with memory</a:t>
            </a:r>
          </a:p>
          <a:p>
            <a:pPr/>
          </a:p>
          <a:p>
            <a:pPr/>
            <a:r>
              <a:t>Behavior modification or other non-drug treatments?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torage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1369839">
              <a:defRPr spc="-54" sz="4582"/>
            </a:lvl1pPr>
          </a:lstStyle>
          <a:p>
            <a:pPr/>
            <a:r>
              <a:t>Storage</a:t>
            </a:r>
          </a:p>
        </p:txBody>
      </p:sp>
      <p:sp>
        <p:nvSpPr>
          <p:cNvPr id="219" name="Intact brain essential from cross communication…"/>
          <p:cNvSpPr txBox="1"/>
          <p:nvPr>
            <p:ph type="body" idx="1"/>
          </p:nvPr>
        </p:nvSpPr>
        <p:spPr>
          <a:xfrm>
            <a:off x="650239" y="3359573"/>
            <a:ext cx="11705909" cy="4524588"/>
          </a:xfrm>
          <a:prstGeom prst="rect">
            <a:avLst/>
          </a:prstGeom>
        </p:spPr>
        <p:txBody>
          <a:bodyPr/>
          <a:lstStyle/>
          <a:p>
            <a:pPr/>
            <a:r>
              <a:t>Intact brain essential from cross communication</a:t>
            </a:r>
          </a:p>
          <a:p>
            <a:pPr lvl="1"/>
            <a:r>
              <a:t>Strokes</a:t>
            </a:r>
          </a:p>
          <a:p>
            <a:pPr lvl="1"/>
            <a:r>
              <a:t>Trauma</a:t>
            </a:r>
          </a:p>
          <a:p>
            <a:pPr lvl="1"/>
            <a:r>
              <a:t>Scar tissue from infections</a:t>
            </a:r>
          </a:p>
          <a:p>
            <a:pPr lvl="1"/>
            <a:r>
              <a:t>COVID?</a:t>
            </a:r>
          </a:p>
        </p:txBody>
      </p:sp>
      <p:sp>
        <p:nvSpPr>
          <p:cNvPr id="220" name="Slide Subtitle"/>
          <p:cNvSpPr txBox="1"/>
          <p:nvPr>
            <p:ph type="body" idx="2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spc="-24"/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Body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3" name="Lobes-of-the-brain-QBI.jpg" descr="Lobes-of-the-brain-QBI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5204" y="835667"/>
            <a:ext cx="8890005" cy="77216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Body"/>
          <p:cNvSpPr txBox="1"/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pPr/>
          </a:p>
        </p:txBody>
      </p:sp>
      <p:pic>
        <p:nvPicPr>
          <p:cNvPr id="226" name="anatomy_hero_image.jpg" descr="anatomy_hero_image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69441" y="2482850"/>
            <a:ext cx="13004802" cy="65024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