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97"/>
  </p:notesMasterIdLst>
  <p:sldIdLst>
    <p:sldId id="257" r:id="rId3"/>
    <p:sldId id="503" r:id="rId4"/>
    <p:sldId id="483" r:id="rId5"/>
    <p:sldId id="482" r:id="rId6"/>
    <p:sldId id="485" r:id="rId7"/>
    <p:sldId id="486" r:id="rId8"/>
    <p:sldId id="489" r:id="rId9"/>
    <p:sldId id="484" r:id="rId10"/>
    <p:sldId id="318" r:id="rId11"/>
    <p:sldId id="324" r:id="rId12"/>
    <p:sldId id="368" r:id="rId13"/>
    <p:sldId id="262" r:id="rId14"/>
    <p:sldId id="481" r:id="rId15"/>
    <p:sldId id="293" r:id="rId16"/>
    <p:sldId id="477" r:id="rId17"/>
    <p:sldId id="457" r:id="rId18"/>
    <p:sldId id="268" r:id="rId19"/>
    <p:sldId id="370" r:id="rId20"/>
    <p:sldId id="499" r:id="rId21"/>
    <p:sldId id="498" r:id="rId22"/>
    <p:sldId id="501" r:id="rId23"/>
    <p:sldId id="496" r:id="rId24"/>
    <p:sldId id="493" r:id="rId25"/>
    <p:sldId id="495" r:id="rId26"/>
    <p:sldId id="490" r:id="rId27"/>
    <p:sldId id="456" r:id="rId28"/>
    <p:sldId id="455" r:id="rId29"/>
    <p:sldId id="491" r:id="rId30"/>
    <p:sldId id="435" r:id="rId31"/>
    <p:sldId id="504" r:id="rId32"/>
    <p:sldId id="369" r:id="rId33"/>
    <p:sldId id="500" r:id="rId34"/>
    <p:sldId id="429" r:id="rId35"/>
    <p:sldId id="405" r:id="rId36"/>
    <p:sldId id="437" r:id="rId37"/>
    <p:sldId id="409" r:id="rId38"/>
    <p:sldId id="404" r:id="rId39"/>
    <p:sldId id="438" r:id="rId40"/>
    <p:sldId id="415" r:id="rId41"/>
    <p:sldId id="412" r:id="rId42"/>
    <p:sldId id="413" r:id="rId43"/>
    <p:sldId id="414" r:id="rId44"/>
    <p:sldId id="458" r:id="rId45"/>
    <p:sldId id="469" r:id="rId46"/>
    <p:sldId id="467" r:id="rId47"/>
    <p:sldId id="466" r:id="rId48"/>
    <p:sldId id="470" r:id="rId49"/>
    <p:sldId id="471" r:id="rId50"/>
    <p:sldId id="502" r:id="rId51"/>
    <p:sldId id="408" r:id="rId52"/>
    <p:sldId id="416" r:id="rId53"/>
    <p:sldId id="459" r:id="rId54"/>
    <p:sldId id="436" r:id="rId55"/>
    <p:sldId id="444" r:id="rId56"/>
    <p:sldId id="445" r:id="rId57"/>
    <p:sldId id="452" r:id="rId58"/>
    <p:sldId id="442" r:id="rId59"/>
    <p:sldId id="443" r:id="rId60"/>
    <p:sldId id="331" r:id="rId61"/>
    <p:sldId id="274" r:id="rId62"/>
    <p:sldId id="334" r:id="rId63"/>
    <p:sldId id="488" r:id="rId64"/>
    <p:sldId id="328" r:id="rId65"/>
    <p:sldId id="371" r:id="rId66"/>
    <p:sldId id="385" r:id="rId67"/>
    <p:sldId id="474" r:id="rId68"/>
    <p:sldId id="475" r:id="rId69"/>
    <p:sldId id="339" r:id="rId70"/>
    <p:sldId id="473" r:id="rId71"/>
    <p:sldId id="476" r:id="rId72"/>
    <p:sldId id="461" r:id="rId73"/>
    <p:sldId id="451" r:id="rId74"/>
    <p:sldId id="463" r:id="rId75"/>
    <p:sldId id="462" r:id="rId76"/>
    <p:sldId id="340" r:id="rId77"/>
    <p:sldId id="289" r:id="rId78"/>
    <p:sldId id="478" r:id="rId79"/>
    <p:sldId id="479" r:id="rId80"/>
    <p:sldId id="364" r:id="rId81"/>
    <p:sldId id="365" r:id="rId82"/>
    <p:sldId id="366" r:id="rId83"/>
    <p:sldId id="323" r:id="rId84"/>
    <p:sldId id="381" r:id="rId85"/>
    <p:sldId id="430" r:id="rId86"/>
    <p:sldId id="480" r:id="rId87"/>
    <p:sldId id="497" r:id="rId88"/>
    <p:sldId id="439" r:id="rId89"/>
    <p:sldId id="440" r:id="rId90"/>
    <p:sldId id="392" r:id="rId91"/>
    <p:sldId id="453" r:id="rId92"/>
    <p:sldId id="464" r:id="rId93"/>
    <p:sldId id="367" r:id="rId94"/>
    <p:sldId id="390" r:id="rId95"/>
    <p:sldId id="393" r:id="rId9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ay Marsh" initials="LM" lastIdx="24" clrIdx="0"/>
  <p:cmAuthor id="2" name="Liza Poris" initials="LP" lastIdx="36" clrIdx="1"/>
  <p:cmAuthor id="3" name="Lindley Dupree" initials="LD" lastIdx="1" clrIdx="2"/>
  <p:cmAuthor id="4" name="Jim Masters" initials="JM" lastIdx="1" clrIdx="3">
    <p:extLst>
      <p:ext uri="{19B8F6BF-5375-455C-9EA6-DF929625EA0E}">
        <p15:presenceInfo xmlns:p15="http://schemas.microsoft.com/office/powerpoint/2012/main" userId="Jim Mast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0458"/>
    <a:srgbClr val="CD064E"/>
    <a:srgbClr val="00B0F0"/>
    <a:srgbClr val="BB0333"/>
    <a:srgbClr val="C60D30"/>
    <a:srgbClr val="DD0131"/>
    <a:srgbClr val="CE01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64571" autoAdjust="0"/>
  </p:normalViewPr>
  <p:slideViewPr>
    <p:cSldViewPr>
      <p:cViewPr varScale="1">
        <p:scale>
          <a:sx n="25" d="100"/>
          <a:sy n="25" d="100"/>
        </p:scale>
        <p:origin x="600" y="16"/>
      </p:cViewPr>
      <p:guideLst>
        <p:guide orient="horz" pos="2160"/>
        <p:guide pos="2880"/>
      </p:guideLst>
    </p:cSldViewPr>
  </p:slideViewPr>
  <p:outlineViewPr>
    <p:cViewPr>
      <p:scale>
        <a:sx n="33" d="100"/>
        <a:sy n="33" d="100"/>
      </p:scale>
      <p:origin x="0" y="-43650"/>
    </p:cViewPr>
  </p:outlineViewPr>
  <p:notesTextViewPr>
    <p:cViewPr>
      <p:scale>
        <a:sx n="1" d="1"/>
        <a:sy n="1" d="1"/>
      </p:scale>
      <p:origin x="0" y="0"/>
    </p:cViewPr>
  </p:notesTextViewPr>
  <p:sorterViewPr>
    <p:cViewPr>
      <p:scale>
        <a:sx n="120" d="100"/>
        <a:sy n="120" d="100"/>
      </p:scale>
      <p:origin x="0" y="-1612"/>
    </p:cViewPr>
  </p:sorterViewPr>
  <p:notesViewPr>
    <p:cSldViewPr>
      <p:cViewPr varScale="1">
        <p:scale>
          <a:sx n="32" d="100"/>
          <a:sy n="32" d="100"/>
        </p:scale>
        <p:origin x="2142" y="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CF7D14-C33E-4190-92BC-0E26A98ED334}" type="doc">
      <dgm:prSet loTypeId="urn:microsoft.com/office/officeart/2005/8/layout/venn1" loCatId="relationship" qsTypeId="urn:microsoft.com/office/officeart/2005/8/quickstyle/simple1" qsCatId="simple" csTypeId="urn:microsoft.com/office/officeart/2005/8/colors/accent1_2" csCatId="accent1" phldr="1"/>
      <dgm:spPr/>
    </dgm:pt>
    <dgm:pt modelId="{6FDAD44B-D7E7-4F1B-AB19-DCF59FD524E0}">
      <dgm:prSet phldrT="[Text]"/>
      <dgm:spPr/>
      <dgm:t>
        <a:bodyPr/>
        <a:lstStyle/>
        <a:p>
          <a:r>
            <a:rPr lang="en-US" dirty="0"/>
            <a:t>Census Counts 2020</a:t>
          </a:r>
        </a:p>
      </dgm:t>
    </dgm:pt>
    <dgm:pt modelId="{D0BF5C2A-102B-4DA2-ACF3-86122F2FCFD7}" type="parTrans" cxnId="{B85B2F22-807A-40AA-B71E-D0CE4CDF02FD}">
      <dgm:prSet/>
      <dgm:spPr/>
      <dgm:t>
        <a:bodyPr/>
        <a:lstStyle/>
        <a:p>
          <a:endParaRPr lang="en-US"/>
        </a:p>
      </dgm:t>
    </dgm:pt>
    <dgm:pt modelId="{6D58D253-73B1-4F5D-9856-CE6A95CFC6D1}" type="sibTrans" cxnId="{B85B2F22-807A-40AA-B71E-D0CE4CDF02FD}">
      <dgm:prSet/>
      <dgm:spPr/>
      <dgm:t>
        <a:bodyPr/>
        <a:lstStyle/>
        <a:p>
          <a:endParaRPr lang="en-US"/>
        </a:p>
      </dgm:t>
    </dgm:pt>
    <dgm:pt modelId="{F048A88A-6419-4D3E-A4CB-254949EDBB6E}">
      <dgm:prSet phldrT="[Text]"/>
      <dgm:spPr/>
      <dgm:t>
        <a:bodyPr/>
        <a:lstStyle/>
        <a:p>
          <a:r>
            <a:rPr lang="en-US" dirty="0"/>
            <a:t>Rules for voter registration and voting </a:t>
          </a:r>
        </a:p>
      </dgm:t>
    </dgm:pt>
    <dgm:pt modelId="{469E709A-C5F4-4C54-980B-71CDB77CC7F4}" type="parTrans" cxnId="{02CC2B71-EB80-426C-A513-F02EFAB7E146}">
      <dgm:prSet/>
      <dgm:spPr/>
      <dgm:t>
        <a:bodyPr/>
        <a:lstStyle/>
        <a:p>
          <a:endParaRPr lang="en-US"/>
        </a:p>
      </dgm:t>
    </dgm:pt>
    <dgm:pt modelId="{F42D8192-E29F-4680-B2EA-1D59F6F2A904}" type="sibTrans" cxnId="{02CC2B71-EB80-426C-A513-F02EFAB7E146}">
      <dgm:prSet/>
      <dgm:spPr/>
      <dgm:t>
        <a:bodyPr/>
        <a:lstStyle/>
        <a:p>
          <a:endParaRPr lang="en-US"/>
        </a:p>
      </dgm:t>
    </dgm:pt>
    <dgm:pt modelId="{FC9FADC0-E003-4195-882A-1153E03849C6}">
      <dgm:prSet phldrT="[Text]"/>
      <dgm:spPr/>
      <dgm:t>
        <a:bodyPr/>
        <a:lstStyle/>
        <a:p>
          <a:r>
            <a:rPr lang="en-US" dirty="0"/>
            <a:t>Redistricting</a:t>
          </a:r>
        </a:p>
      </dgm:t>
    </dgm:pt>
    <dgm:pt modelId="{88674C58-5112-4C9C-8C71-B2FA45020B34}" type="parTrans" cxnId="{3FACFD8F-2B3D-48B5-B9CD-F77BA1049F7B}">
      <dgm:prSet/>
      <dgm:spPr/>
      <dgm:t>
        <a:bodyPr/>
        <a:lstStyle/>
        <a:p>
          <a:endParaRPr lang="en-US"/>
        </a:p>
      </dgm:t>
    </dgm:pt>
    <dgm:pt modelId="{C872797D-34E1-417A-91FB-E3804D8EFE17}" type="sibTrans" cxnId="{3FACFD8F-2B3D-48B5-B9CD-F77BA1049F7B}">
      <dgm:prSet/>
      <dgm:spPr/>
      <dgm:t>
        <a:bodyPr/>
        <a:lstStyle/>
        <a:p>
          <a:endParaRPr lang="en-US"/>
        </a:p>
      </dgm:t>
    </dgm:pt>
    <dgm:pt modelId="{A8043A57-7EF5-4487-B5DF-7E2BF96C6E10}" type="pres">
      <dgm:prSet presAssocID="{D9CF7D14-C33E-4190-92BC-0E26A98ED334}" presName="compositeShape" presStyleCnt="0">
        <dgm:presLayoutVars>
          <dgm:chMax val="7"/>
          <dgm:dir/>
          <dgm:resizeHandles val="exact"/>
        </dgm:presLayoutVars>
      </dgm:prSet>
      <dgm:spPr/>
    </dgm:pt>
    <dgm:pt modelId="{648A2832-8138-48F6-A4E0-5B83F327DC0D}" type="pres">
      <dgm:prSet presAssocID="{6FDAD44B-D7E7-4F1B-AB19-DCF59FD524E0}" presName="circ1" presStyleLbl="vennNode1" presStyleIdx="0" presStyleCnt="3"/>
      <dgm:spPr/>
    </dgm:pt>
    <dgm:pt modelId="{573E5CC4-E2D2-4050-B61D-937F4365FC21}" type="pres">
      <dgm:prSet presAssocID="{6FDAD44B-D7E7-4F1B-AB19-DCF59FD524E0}" presName="circ1Tx" presStyleLbl="revTx" presStyleIdx="0" presStyleCnt="0">
        <dgm:presLayoutVars>
          <dgm:chMax val="0"/>
          <dgm:chPref val="0"/>
          <dgm:bulletEnabled val="1"/>
        </dgm:presLayoutVars>
      </dgm:prSet>
      <dgm:spPr/>
    </dgm:pt>
    <dgm:pt modelId="{193CBFB0-40A1-4DD9-A67E-B8817798E808}" type="pres">
      <dgm:prSet presAssocID="{F048A88A-6419-4D3E-A4CB-254949EDBB6E}" presName="circ2" presStyleLbl="vennNode1" presStyleIdx="1" presStyleCnt="3"/>
      <dgm:spPr/>
    </dgm:pt>
    <dgm:pt modelId="{2DD26A8C-6BEF-4F3B-8781-7944B6319265}" type="pres">
      <dgm:prSet presAssocID="{F048A88A-6419-4D3E-A4CB-254949EDBB6E}" presName="circ2Tx" presStyleLbl="revTx" presStyleIdx="0" presStyleCnt="0">
        <dgm:presLayoutVars>
          <dgm:chMax val="0"/>
          <dgm:chPref val="0"/>
          <dgm:bulletEnabled val="1"/>
        </dgm:presLayoutVars>
      </dgm:prSet>
      <dgm:spPr/>
    </dgm:pt>
    <dgm:pt modelId="{E130D1E4-D186-46A3-91AF-2AF0EAEE46B2}" type="pres">
      <dgm:prSet presAssocID="{FC9FADC0-E003-4195-882A-1153E03849C6}" presName="circ3" presStyleLbl="vennNode1" presStyleIdx="2" presStyleCnt="3"/>
      <dgm:spPr/>
    </dgm:pt>
    <dgm:pt modelId="{EF5668E8-23B0-4485-87CD-5B2BF007A017}" type="pres">
      <dgm:prSet presAssocID="{FC9FADC0-E003-4195-882A-1153E03849C6}" presName="circ3Tx" presStyleLbl="revTx" presStyleIdx="0" presStyleCnt="0">
        <dgm:presLayoutVars>
          <dgm:chMax val="0"/>
          <dgm:chPref val="0"/>
          <dgm:bulletEnabled val="1"/>
        </dgm:presLayoutVars>
      </dgm:prSet>
      <dgm:spPr/>
    </dgm:pt>
  </dgm:ptLst>
  <dgm:cxnLst>
    <dgm:cxn modelId="{44C06B1A-1054-4F87-B299-3772ADC99CFA}" type="presOf" srcId="{6FDAD44B-D7E7-4F1B-AB19-DCF59FD524E0}" destId="{573E5CC4-E2D2-4050-B61D-937F4365FC21}" srcOrd="1" destOrd="0" presId="urn:microsoft.com/office/officeart/2005/8/layout/venn1"/>
    <dgm:cxn modelId="{B85B2F22-807A-40AA-B71E-D0CE4CDF02FD}" srcId="{D9CF7D14-C33E-4190-92BC-0E26A98ED334}" destId="{6FDAD44B-D7E7-4F1B-AB19-DCF59FD524E0}" srcOrd="0" destOrd="0" parTransId="{D0BF5C2A-102B-4DA2-ACF3-86122F2FCFD7}" sibTransId="{6D58D253-73B1-4F5D-9856-CE6A95CFC6D1}"/>
    <dgm:cxn modelId="{C8CF2323-AFF7-4095-80AF-6DCED699931A}" type="presOf" srcId="{F048A88A-6419-4D3E-A4CB-254949EDBB6E}" destId="{2DD26A8C-6BEF-4F3B-8781-7944B6319265}" srcOrd="1" destOrd="0" presId="urn:microsoft.com/office/officeart/2005/8/layout/venn1"/>
    <dgm:cxn modelId="{4C4FC744-F1CB-47DF-9673-5E452B13787C}" type="presOf" srcId="{FC9FADC0-E003-4195-882A-1153E03849C6}" destId="{E130D1E4-D186-46A3-91AF-2AF0EAEE46B2}" srcOrd="0" destOrd="0" presId="urn:microsoft.com/office/officeart/2005/8/layout/venn1"/>
    <dgm:cxn modelId="{524CA64C-40F2-4503-B88F-8F04006DA64E}" type="presOf" srcId="{F048A88A-6419-4D3E-A4CB-254949EDBB6E}" destId="{193CBFB0-40A1-4DD9-A67E-B8817798E808}" srcOrd="0" destOrd="0" presId="urn:microsoft.com/office/officeart/2005/8/layout/venn1"/>
    <dgm:cxn modelId="{02CC2B71-EB80-426C-A513-F02EFAB7E146}" srcId="{D9CF7D14-C33E-4190-92BC-0E26A98ED334}" destId="{F048A88A-6419-4D3E-A4CB-254949EDBB6E}" srcOrd="1" destOrd="0" parTransId="{469E709A-C5F4-4C54-980B-71CDB77CC7F4}" sibTransId="{F42D8192-E29F-4680-B2EA-1D59F6F2A904}"/>
    <dgm:cxn modelId="{5C37EE88-5EF0-45B2-9C54-B5B58516ED21}" type="presOf" srcId="{6FDAD44B-D7E7-4F1B-AB19-DCF59FD524E0}" destId="{648A2832-8138-48F6-A4E0-5B83F327DC0D}" srcOrd="0" destOrd="0" presId="urn:microsoft.com/office/officeart/2005/8/layout/venn1"/>
    <dgm:cxn modelId="{3FACFD8F-2B3D-48B5-B9CD-F77BA1049F7B}" srcId="{D9CF7D14-C33E-4190-92BC-0E26A98ED334}" destId="{FC9FADC0-E003-4195-882A-1153E03849C6}" srcOrd="2" destOrd="0" parTransId="{88674C58-5112-4C9C-8C71-B2FA45020B34}" sibTransId="{C872797D-34E1-417A-91FB-E3804D8EFE17}"/>
    <dgm:cxn modelId="{32C3DD9F-B76D-4B89-88E2-2758178353CC}" type="presOf" srcId="{FC9FADC0-E003-4195-882A-1153E03849C6}" destId="{EF5668E8-23B0-4485-87CD-5B2BF007A017}" srcOrd="1" destOrd="0" presId="urn:microsoft.com/office/officeart/2005/8/layout/venn1"/>
    <dgm:cxn modelId="{E04B4CD4-F747-4BE2-9A94-087DDC5E0035}" type="presOf" srcId="{D9CF7D14-C33E-4190-92BC-0E26A98ED334}" destId="{A8043A57-7EF5-4487-B5DF-7E2BF96C6E10}" srcOrd="0" destOrd="0" presId="urn:microsoft.com/office/officeart/2005/8/layout/venn1"/>
    <dgm:cxn modelId="{6E95DB60-FBCC-4CA3-AF74-CE1460AD5E29}" type="presParOf" srcId="{A8043A57-7EF5-4487-B5DF-7E2BF96C6E10}" destId="{648A2832-8138-48F6-A4E0-5B83F327DC0D}" srcOrd="0" destOrd="0" presId="urn:microsoft.com/office/officeart/2005/8/layout/venn1"/>
    <dgm:cxn modelId="{F6A02A21-05B8-48A7-9DE4-23967653B712}" type="presParOf" srcId="{A8043A57-7EF5-4487-B5DF-7E2BF96C6E10}" destId="{573E5CC4-E2D2-4050-B61D-937F4365FC21}" srcOrd="1" destOrd="0" presId="urn:microsoft.com/office/officeart/2005/8/layout/venn1"/>
    <dgm:cxn modelId="{F02E4B17-0AEE-4ED8-8B22-104E2F073CD9}" type="presParOf" srcId="{A8043A57-7EF5-4487-B5DF-7E2BF96C6E10}" destId="{193CBFB0-40A1-4DD9-A67E-B8817798E808}" srcOrd="2" destOrd="0" presId="urn:microsoft.com/office/officeart/2005/8/layout/venn1"/>
    <dgm:cxn modelId="{66496716-BE2D-4A27-9B37-E5902B90B3F6}" type="presParOf" srcId="{A8043A57-7EF5-4487-B5DF-7E2BF96C6E10}" destId="{2DD26A8C-6BEF-4F3B-8781-7944B6319265}" srcOrd="3" destOrd="0" presId="urn:microsoft.com/office/officeart/2005/8/layout/venn1"/>
    <dgm:cxn modelId="{F1E2DA6C-B506-4136-8DE7-DAF66C030937}" type="presParOf" srcId="{A8043A57-7EF5-4487-B5DF-7E2BF96C6E10}" destId="{E130D1E4-D186-46A3-91AF-2AF0EAEE46B2}" srcOrd="4" destOrd="0" presId="urn:microsoft.com/office/officeart/2005/8/layout/venn1"/>
    <dgm:cxn modelId="{8A533DC8-E2B7-44CE-A324-05E0B5309370}" type="presParOf" srcId="{A8043A57-7EF5-4487-B5DF-7E2BF96C6E10}" destId="{EF5668E8-23B0-4485-87CD-5B2BF007A01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A2832-8138-48F6-A4E0-5B83F327DC0D}">
      <dsp:nvSpPr>
        <dsp:cNvPr id="0" name=""/>
        <dsp:cNvSpPr/>
      </dsp:nvSpPr>
      <dsp:spPr>
        <a:xfrm>
          <a:off x="2757011" y="56574"/>
          <a:ext cx="2715577" cy="27155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Census Counts 2020</a:t>
          </a:r>
        </a:p>
      </dsp:txBody>
      <dsp:txXfrm>
        <a:off x="3119088" y="531800"/>
        <a:ext cx="1991423" cy="1222010"/>
      </dsp:txXfrm>
    </dsp:sp>
    <dsp:sp modelId="{193CBFB0-40A1-4DD9-A67E-B8817798E808}">
      <dsp:nvSpPr>
        <dsp:cNvPr id="0" name=""/>
        <dsp:cNvSpPr/>
      </dsp:nvSpPr>
      <dsp:spPr>
        <a:xfrm>
          <a:off x="3736882" y="1753810"/>
          <a:ext cx="2715577" cy="27155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Rules for voter registration and voting </a:t>
          </a:r>
        </a:p>
      </dsp:txBody>
      <dsp:txXfrm>
        <a:off x="4567396" y="2455334"/>
        <a:ext cx="1629346" cy="1493567"/>
      </dsp:txXfrm>
    </dsp:sp>
    <dsp:sp modelId="{E130D1E4-D186-46A3-91AF-2AF0EAEE46B2}">
      <dsp:nvSpPr>
        <dsp:cNvPr id="0" name=""/>
        <dsp:cNvSpPr/>
      </dsp:nvSpPr>
      <dsp:spPr>
        <a:xfrm>
          <a:off x="1777140" y="1753810"/>
          <a:ext cx="2715577" cy="27155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Redistricting</a:t>
          </a:r>
        </a:p>
      </dsp:txBody>
      <dsp:txXfrm>
        <a:off x="2032857" y="2455334"/>
        <a:ext cx="1629346" cy="149356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fld id="{5DC13C12-325F-451A-A33B-CDEEF59D00A4}" type="datetimeFigureOut">
              <a:rPr lang="en-US" smtClean="0"/>
              <a:t>4/4/2020</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fld id="{5E2DE50E-D824-4F21-934E-C6A9BAE9AD57}" type="slidenum">
              <a:rPr lang="en-US" smtClean="0"/>
              <a:t>‹#›</a:t>
            </a:fld>
            <a:endParaRPr lang="en-US"/>
          </a:p>
        </p:txBody>
      </p:sp>
    </p:spTree>
    <p:extLst>
      <p:ext uri="{BB962C8B-B14F-4D97-AF65-F5344CB8AC3E}">
        <p14:creationId xmlns:p14="http://schemas.microsoft.com/office/powerpoint/2010/main" val="1452649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2DE50E-D824-4F21-934E-C6A9BAE9AD57}" type="slidenum">
              <a:rPr lang="en-US" smtClean="0"/>
              <a:t>1</a:t>
            </a:fld>
            <a:endParaRPr lang="en-US"/>
          </a:p>
        </p:txBody>
      </p:sp>
    </p:spTree>
    <p:extLst>
      <p:ext uri="{BB962C8B-B14F-4D97-AF65-F5344CB8AC3E}">
        <p14:creationId xmlns:p14="http://schemas.microsoft.com/office/powerpoint/2010/main" val="3062353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2DE50E-D824-4F21-934E-C6A9BAE9AD57}" type="slidenum">
              <a:rPr lang="en-US" smtClean="0"/>
              <a:t>31</a:t>
            </a:fld>
            <a:endParaRPr lang="en-US"/>
          </a:p>
        </p:txBody>
      </p:sp>
    </p:spTree>
    <p:extLst>
      <p:ext uri="{BB962C8B-B14F-4D97-AF65-F5344CB8AC3E}">
        <p14:creationId xmlns:p14="http://schemas.microsoft.com/office/powerpoint/2010/main" val="804843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2DE50E-D824-4F21-934E-C6A9BAE9AD57}" type="slidenum">
              <a:rPr lang="en-US" smtClean="0"/>
              <a:t>56</a:t>
            </a:fld>
            <a:endParaRPr lang="en-US"/>
          </a:p>
        </p:txBody>
      </p:sp>
    </p:spTree>
    <p:extLst>
      <p:ext uri="{BB962C8B-B14F-4D97-AF65-F5344CB8AC3E}">
        <p14:creationId xmlns:p14="http://schemas.microsoft.com/office/powerpoint/2010/main" val="539565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is important. This slide’s purpose is to pivot from talking about how the Census Data is valuable to Community Action, to why making sure everyone is counted should be a concern for Community Action.  The slide shows why this year in particular there are various factors that will make it difficult to ensure a complete count. And because we have already demonstrated why the Census is valuable to Community Action, this should be a big concern for Community Action, and is why we need agencies to do what they can to make sure people are counted. Below is an explanation of each circle: </a:t>
            </a:r>
            <a:endParaRPr lang="en-US" dirty="0"/>
          </a:p>
          <a:p>
            <a:endParaRPr lang="en-US" dirty="0"/>
          </a:p>
          <a:p>
            <a:r>
              <a:rPr lang="en-US" dirty="0"/>
              <a:t>• </a:t>
            </a:r>
            <a:r>
              <a:rPr lang="en-US" b="1" dirty="0"/>
              <a:t>Constrained fiscal environment</a:t>
            </a:r>
            <a:r>
              <a:rPr lang="en-US" dirty="0"/>
              <a:t>: Budget</a:t>
            </a:r>
            <a:r>
              <a:rPr lang="en-US" baseline="0" dirty="0"/>
              <a:t> </a:t>
            </a:r>
            <a:r>
              <a:rPr lang="en-US" dirty="0"/>
              <a:t>deficits place significant pressure on funding</a:t>
            </a:r>
            <a:r>
              <a:rPr lang="en-US" baseline="0" dirty="0"/>
              <a:t> </a:t>
            </a:r>
            <a:r>
              <a:rPr lang="en-US" dirty="0"/>
              <a:t>available for the research, testing, design, and</a:t>
            </a:r>
            <a:r>
              <a:rPr lang="en-US" baseline="0" dirty="0"/>
              <a:t> </a:t>
            </a:r>
            <a:r>
              <a:rPr lang="en-US" dirty="0"/>
              <a:t>development work required for successful</a:t>
            </a:r>
            <a:r>
              <a:rPr lang="en-US" baseline="0" dirty="0"/>
              <a:t> </a:t>
            </a:r>
            <a:r>
              <a:rPr lang="en-US" dirty="0"/>
              <a:t>innovation.</a:t>
            </a:r>
          </a:p>
          <a:p>
            <a:endParaRPr lang="en-US" dirty="0"/>
          </a:p>
          <a:p>
            <a:r>
              <a:rPr lang="en-US" dirty="0"/>
              <a:t>• </a:t>
            </a:r>
            <a:r>
              <a:rPr lang="en-US" b="1" dirty="0"/>
              <a:t>Rapidly changing use of technology</a:t>
            </a:r>
            <a:r>
              <a:rPr lang="en-US" dirty="0"/>
              <a:t>:</a:t>
            </a:r>
            <a:r>
              <a:rPr lang="en-US" baseline="0" dirty="0"/>
              <a:t> </a:t>
            </a:r>
            <a:r>
              <a:rPr lang="en-US" dirty="0"/>
              <a:t>Stakeholders expect the decennial census to</a:t>
            </a:r>
            <a:r>
              <a:rPr lang="en-US" baseline="0" dirty="0"/>
              <a:t> </a:t>
            </a:r>
            <a:r>
              <a:rPr lang="en-US" dirty="0"/>
              <a:t>use technology innovation, yet the rapid pace</a:t>
            </a:r>
            <a:r>
              <a:rPr lang="en-US" baseline="0" dirty="0"/>
              <a:t> </a:t>
            </a:r>
            <a:r>
              <a:rPr lang="en-US" dirty="0"/>
              <a:t>of change makes it challenging to plan for and</a:t>
            </a:r>
            <a:r>
              <a:rPr lang="en-US" baseline="0" dirty="0"/>
              <a:t> </a:t>
            </a:r>
            <a:r>
              <a:rPr lang="en-US" dirty="0"/>
              <a:t>adequately test the use of these technologies</a:t>
            </a:r>
            <a:r>
              <a:rPr lang="en-US" baseline="0" dirty="0"/>
              <a:t> </a:t>
            </a:r>
            <a:r>
              <a:rPr lang="en-US" dirty="0"/>
              <a:t>before they become obsolete.</a:t>
            </a:r>
          </a:p>
          <a:p>
            <a:endParaRPr lang="en-US" dirty="0"/>
          </a:p>
          <a:p>
            <a:r>
              <a:rPr lang="en-US" dirty="0"/>
              <a:t>• </a:t>
            </a:r>
            <a:r>
              <a:rPr lang="en-US" b="1" dirty="0"/>
              <a:t>Information explosion</a:t>
            </a:r>
            <a:r>
              <a:rPr lang="en-US" dirty="0"/>
              <a:t>: Rapid changes in</a:t>
            </a:r>
            <a:r>
              <a:rPr lang="en-US" baseline="0" dirty="0"/>
              <a:t> </a:t>
            </a:r>
            <a:r>
              <a:rPr lang="en-US" dirty="0"/>
              <a:t>information technology (IT) create stakeholder</a:t>
            </a:r>
            <a:r>
              <a:rPr lang="en-US" baseline="0" dirty="0"/>
              <a:t> </a:t>
            </a:r>
            <a:r>
              <a:rPr lang="en-US" dirty="0"/>
              <a:t>expectations for how the Census Bureau interacts with the public to collect data and disseminate data products.</a:t>
            </a:r>
          </a:p>
          <a:p>
            <a:endParaRPr lang="en-US" dirty="0"/>
          </a:p>
          <a:p>
            <a:r>
              <a:rPr lang="en-US" dirty="0"/>
              <a:t>• </a:t>
            </a:r>
            <a:r>
              <a:rPr lang="en-US" b="1" dirty="0"/>
              <a:t>Distrust in government</a:t>
            </a:r>
            <a:r>
              <a:rPr lang="en-US" dirty="0"/>
              <a:t>: The public’s concerns</a:t>
            </a:r>
            <a:r>
              <a:rPr lang="en-US" baseline="0" dirty="0"/>
              <a:t> </a:t>
            </a:r>
            <a:r>
              <a:rPr lang="en-US" dirty="0"/>
              <a:t>about information security and privacy, the</a:t>
            </a:r>
            <a:r>
              <a:rPr lang="en-US" baseline="0" dirty="0"/>
              <a:t> </a:t>
            </a:r>
            <a:r>
              <a:rPr lang="en-US" dirty="0"/>
              <a:t>confidentiality of information given to the government, and how government programs use the information they collect continue to grow.</a:t>
            </a:r>
            <a:r>
              <a:rPr lang="en-US" baseline="0" dirty="0"/>
              <a:t> </a:t>
            </a:r>
            <a:r>
              <a:rPr lang="en-US" dirty="0"/>
              <a:t>This impacts response rates and could make it</a:t>
            </a:r>
            <a:r>
              <a:rPr lang="en-US" baseline="0" dirty="0"/>
              <a:t> </a:t>
            </a:r>
            <a:r>
              <a:rPr lang="en-US" dirty="0"/>
              <a:t>more difficult for government agencies to collect important demographic survey information.</a:t>
            </a:r>
          </a:p>
          <a:p>
            <a:endParaRPr lang="en-US" dirty="0"/>
          </a:p>
          <a:p>
            <a:r>
              <a:rPr lang="en-US" dirty="0"/>
              <a:t>• </a:t>
            </a:r>
            <a:r>
              <a:rPr lang="en-US" b="1" dirty="0"/>
              <a:t>Declining response rates</a:t>
            </a:r>
            <a:r>
              <a:rPr lang="en-US" dirty="0"/>
              <a:t>: Response rates for</a:t>
            </a:r>
            <a:r>
              <a:rPr lang="en-US" baseline="0" dirty="0"/>
              <a:t> </a:t>
            </a:r>
            <a:r>
              <a:rPr lang="en-US" dirty="0"/>
              <a:t>Census Bureau surveys, and for surveys and censuses in general, have declined as citizens</a:t>
            </a:r>
            <a:r>
              <a:rPr lang="en-US" baseline="0" dirty="0"/>
              <a:t> </a:t>
            </a:r>
            <a:r>
              <a:rPr lang="en-US" dirty="0"/>
              <a:t>are overloaded with requests for information</a:t>
            </a:r>
          </a:p>
          <a:p>
            <a:r>
              <a:rPr lang="en-US" dirty="0"/>
              <a:t>and become increasingly concerned about</a:t>
            </a:r>
            <a:r>
              <a:rPr lang="en-US" baseline="0" dirty="0"/>
              <a:t> </a:t>
            </a:r>
            <a:r>
              <a:rPr lang="en-US" dirty="0"/>
              <a:t>sharing information.</a:t>
            </a:r>
          </a:p>
          <a:p>
            <a:endParaRPr lang="en-US" dirty="0"/>
          </a:p>
          <a:p>
            <a:r>
              <a:rPr lang="en-US" dirty="0"/>
              <a:t>• </a:t>
            </a:r>
            <a:r>
              <a:rPr lang="en-US" b="1" dirty="0"/>
              <a:t>Increasingly diverse population</a:t>
            </a:r>
            <a:r>
              <a:rPr lang="en-US" dirty="0"/>
              <a:t>: The demographic and cultural make-up of the United</a:t>
            </a:r>
            <a:r>
              <a:rPr lang="en-US" baseline="0" dirty="0"/>
              <a:t> </a:t>
            </a:r>
            <a:r>
              <a:rPr lang="en-US" dirty="0"/>
              <a:t>States continues to increase in complexity,</a:t>
            </a:r>
            <a:r>
              <a:rPr lang="en-US" baseline="0" dirty="0"/>
              <a:t> </a:t>
            </a:r>
            <a:r>
              <a:rPr lang="en-US" dirty="0"/>
              <a:t>including a growing number of households and individuals of Limited English Proficiency</a:t>
            </a:r>
          </a:p>
          <a:p>
            <a:endParaRPr lang="en-US" dirty="0"/>
          </a:p>
          <a:p>
            <a:r>
              <a:rPr lang="en-US" dirty="0"/>
              <a:t>• </a:t>
            </a:r>
            <a:r>
              <a:rPr lang="en-US" b="1" dirty="0"/>
              <a:t>Informal, complex living arrangements</a:t>
            </a:r>
            <a:r>
              <a:rPr lang="en-US" dirty="0"/>
              <a:t>:</a:t>
            </a:r>
            <a:r>
              <a:rPr lang="en-US" baseline="0" dirty="0"/>
              <a:t> </a:t>
            </a:r>
            <a:r>
              <a:rPr lang="en-US" dirty="0"/>
              <a:t>Households are becoming more diverse and</a:t>
            </a:r>
            <a:r>
              <a:rPr lang="en-US" baseline="0" dirty="0"/>
              <a:t> </a:t>
            </a:r>
            <a:r>
              <a:rPr lang="en-US" dirty="0"/>
              <a:t>dynamic, making it a challenge to associate an identified person with a single location. For</a:t>
            </a:r>
            <a:r>
              <a:rPr lang="en-US" baseline="0" dirty="0"/>
              <a:t> </a:t>
            </a:r>
            <a:r>
              <a:rPr lang="en-US" dirty="0"/>
              <a:t>example, blended families may include children</a:t>
            </a:r>
          </a:p>
          <a:p>
            <a:r>
              <a:rPr lang="en-US" dirty="0"/>
              <a:t>who have two primary residences. </a:t>
            </a:r>
          </a:p>
          <a:p>
            <a:endParaRPr lang="en-US" dirty="0"/>
          </a:p>
          <a:p>
            <a:r>
              <a:rPr lang="en-US" dirty="0"/>
              <a:t>• </a:t>
            </a:r>
            <a:r>
              <a:rPr lang="en-US" b="1" dirty="0"/>
              <a:t>A mobile population</a:t>
            </a:r>
            <a:r>
              <a:rPr lang="en-US" dirty="0"/>
              <a:t>: The United States continues to be a highly mobile nation as about</a:t>
            </a:r>
            <a:r>
              <a:rPr lang="en-US" baseline="0" dirty="0"/>
              <a:t> </a:t>
            </a:r>
            <a:r>
              <a:rPr lang="en-US" dirty="0"/>
              <a:t>14.3 percent of the population moves in a given year</a:t>
            </a:r>
          </a:p>
        </p:txBody>
      </p:sp>
      <p:sp>
        <p:nvSpPr>
          <p:cNvPr id="4" name="Slide Number Placeholder 3"/>
          <p:cNvSpPr>
            <a:spLocks noGrp="1"/>
          </p:cNvSpPr>
          <p:nvPr>
            <p:ph type="sldNum" sz="quarter" idx="10"/>
          </p:nvPr>
        </p:nvSpPr>
        <p:spPr/>
        <p:txBody>
          <a:bodyPr/>
          <a:lstStyle/>
          <a:p>
            <a:fld id="{5E2DE50E-D824-4F21-934E-C6A9BAE9AD57}" type="slidenum">
              <a:rPr lang="en-US" smtClean="0"/>
              <a:t>59</a:t>
            </a:fld>
            <a:endParaRPr lang="en-US"/>
          </a:p>
        </p:txBody>
      </p:sp>
    </p:spTree>
    <p:extLst>
      <p:ext uri="{BB962C8B-B14F-4D97-AF65-F5344CB8AC3E}">
        <p14:creationId xmlns:p14="http://schemas.microsoft.com/office/powerpoint/2010/main" val="2184928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Given this current environment, as well as what history of previous decennial census’ have shown us…we know that there will be certain groups of people that are hard to count. Which means they might not respond to the initial request to fill out the questionnaire and will likely require a non-response follow up. These groups are intersecting but broadly speaking these are the various categories that the hard to count fall into. </a:t>
            </a:r>
          </a:p>
        </p:txBody>
      </p:sp>
      <p:sp>
        <p:nvSpPr>
          <p:cNvPr id="4" name="Slide Number Placeholder 3"/>
          <p:cNvSpPr>
            <a:spLocks noGrp="1"/>
          </p:cNvSpPr>
          <p:nvPr>
            <p:ph type="sldNum" sz="quarter" idx="10"/>
          </p:nvPr>
        </p:nvSpPr>
        <p:spPr/>
        <p:txBody>
          <a:bodyPr/>
          <a:lstStyle/>
          <a:p>
            <a:fld id="{5E2DE50E-D824-4F21-934E-C6A9BAE9AD57}" type="slidenum">
              <a:rPr lang="en-US" smtClean="0"/>
              <a:t>60</a:t>
            </a:fld>
            <a:endParaRPr lang="en-US"/>
          </a:p>
        </p:txBody>
      </p:sp>
    </p:spTree>
    <p:extLst>
      <p:ext uri="{BB962C8B-B14F-4D97-AF65-F5344CB8AC3E}">
        <p14:creationId xmlns:p14="http://schemas.microsoft.com/office/powerpoint/2010/main" val="4274391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This means the hard to count population includes a variety of categories including: </a:t>
            </a:r>
          </a:p>
          <a:p>
            <a:pPr lvl="3">
              <a:buFont typeface="Arial" panose="020B0604020202020204" pitchFamily="34" charset="0"/>
              <a:buChar char="•"/>
            </a:pPr>
            <a:r>
              <a:rPr lang="en-US" sz="1800" b="1" dirty="0">
                <a:solidFill>
                  <a:schemeClr val="accent1">
                    <a:lumMod val="75000"/>
                  </a:schemeClr>
                </a:solidFill>
              </a:rPr>
              <a:t>Young children under the age of five.</a:t>
            </a:r>
          </a:p>
          <a:p>
            <a:pPr lvl="3">
              <a:buFont typeface="Arial" panose="020B0604020202020204" pitchFamily="34" charset="0"/>
              <a:buChar char="•"/>
            </a:pPr>
            <a:r>
              <a:rPr lang="en-US" sz="1800" b="1" dirty="0">
                <a:solidFill>
                  <a:schemeClr val="accent1">
                    <a:lumMod val="75000"/>
                  </a:schemeClr>
                </a:solidFill>
              </a:rPr>
              <a:t>Racial and ethnic minorities.</a:t>
            </a:r>
          </a:p>
          <a:p>
            <a:pPr lvl="3">
              <a:buFont typeface="Arial" panose="020B0604020202020204" pitchFamily="34" charset="0"/>
              <a:buChar char="•"/>
            </a:pPr>
            <a:r>
              <a:rPr lang="en-US" sz="1800" b="1" dirty="0">
                <a:solidFill>
                  <a:schemeClr val="accent1">
                    <a:lumMod val="75000"/>
                  </a:schemeClr>
                </a:solidFill>
              </a:rPr>
              <a:t>Non-English speakers.</a:t>
            </a:r>
          </a:p>
          <a:p>
            <a:pPr lvl="3">
              <a:buFont typeface="Arial" panose="020B0604020202020204" pitchFamily="34" charset="0"/>
              <a:buChar char="•"/>
            </a:pPr>
            <a:r>
              <a:rPr lang="en-US" sz="1800" b="1" dirty="0">
                <a:solidFill>
                  <a:schemeClr val="accent1">
                    <a:lumMod val="75000"/>
                  </a:schemeClr>
                </a:solidFill>
              </a:rPr>
              <a:t>Low income people.</a:t>
            </a:r>
          </a:p>
          <a:p>
            <a:pPr lvl="3">
              <a:buFont typeface="Arial" panose="020B0604020202020204" pitchFamily="34" charset="0"/>
              <a:buChar char="•"/>
            </a:pPr>
            <a:r>
              <a:rPr lang="en-US" sz="1800" b="1" dirty="0">
                <a:solidFill>
                  <a:schemeClr val="accent1">
                    <a:lumMod val="75000"/>
                  </a:schemeClr>
                </a:solidFill>
              </a:rPr>
              <a:t>People experiencing homelessness.</a:t>
            </a:r>
          </a:p>
          <a:p>
            <a:pPr lvl="3">
              <a:buFont typeface="Arial" panose="020B0604020202020204" pitchFamily="34" charset="0"/>
              <a:buChar char="•"/>
            </a:pPr>
            <a:r>
              <a:rPr lang="en-US" sz="1800" b="1" dirty="0">
                <a:solidFill>
                  <a:schemeClr val="accent1">
                    <a:lumMod val="75000"/>
                  </a:schemeClr>
                </a:solidFill>
              </a:rPr>
              <a:t>Undocumented immigrants.</a:t>
            </a:r>
          </a:p>
          <a:p>
            <a:pPr lvl="3">
              <a:buFont typeface="Arial" panose="020B0604020202020204" pitchFamily="34" charset="0"/>
              <a:buChar char="•"/>
            </a:pPr>
            <a:r>
              <a:rPr lang="en-US" sz="1800" b="1" dirty="0">
                <a:solidFill>
                  <a:schemeClr val="accent1">
                    <a:lumMod val="75000"/>
                  </a:schemeClr>
                </a:solidFill>
              </a:rPr>
              <a:t>People who distrust the government.</a:t>
            </a:r>
          </a:p>
          <a:p>
            <a:pPr lvl="3">
              <a:buFont typeface="Arial" panose="020B0604020202020204" pitchFamily="34" charset="0"/>
              <a:buChar char="•"/>
            </a:pPr>
            <a:r>
              <a:rPr lang="en-US" sz="1800" b="1" dirty="0">
                <a:solidFill>
                  <a:schemeClr val="accent1">
                    <a:lumMod val="75000"/>
                  </a:schemeClr>
                </a:solidFill>
              </a:rPr>
              <a:t>LGBTQ persons.</a:t>
            </a:r>
          </a:p>
          <a:p>
            <a:pPr lvl="3">
              <a:buFont typeface="Arial" panose="020B0604020202020204" pitchFamily="34" charset="0"/>
              <a:buChar char="•"/>
            </a:pPr>
            <a:r>
              <a:rPr lang="en-US" sz="1800" b="1" dirty="0">
                <a:solidFill>
                  <a:schemeClr val="accent1">
                    <a:lumMod val="75000"/>
                  </a:schemeClr>
                </a:solidFill>
              </a:rPr>
              <a:t>People with mental or physical disabilities.</a:t>
            </a:r>
          </a:p>
          <a:p>
            <a:pPr lvl="3">
              <a:buFont typeface="Arial" panose="020B0604020202020204" pitchFamily="34" charset="0"/>
              <a:buChar char="•"/>
            </a:pPr>
            <a:r>
              <a:rPr lang="en-US" sz="1800" b="1" dirty="0">
                <a:solidFill>
                  <a:schemeClr val="accent1">
                    <a:lumMod val="75000"/>
                  </a:schemeClr>
                </a:solidFill>
              </a:rPr>
              <a:t>People who do not live in traditional housing.</a:t>
            </a:r>
          </a:p>
          <a:p>
            <a:r>
              <a:rPr lang="en-US" sz="2000" dirty="0"/>
              <a:t>People who are members of disadvantaged or marginalized communities –with the most to lose – are at greatest risk of being uncounted. These are also the groups that are most likely to be served by Community Action</a:t>
            </a:r>
          </a:p>
          <a:p>
            <a:endParaRPr lang="en-US" dirty="0"/>
          </a:p>
        </p:txBody>
      </p:sp>
      <p:sp>
        <p:nvSpPr>
          <p:cNvPr id="4" name="Slide Number Placeholder 3"/>
          <p:cNvSpPr>
            <a:spLocks noGrp="1"/>
          </p:cNvSpPr>
          <p:nvPr>
            <p:ph type="sldNum" sz="quarter" idx="10"/>
          </p:nvPr>
        </p:nvSpPr>
        <p:spPr/>
        <p:txBody>
          <a:bodyPr/>
          <a:lstStyle/>
          <a:p>
            <a:fld id="{5E2DE50E-D824-4F21-934E-C6A9BAE9AD57}" type="slidenum">
              <a:rPr lang="en-US" smtClean="0"/>
              <a:t>61</a:t>
            </a:fld>
            <a:endParaRPr lang="en-US"/>
          </a:p>
        </p:txBody>
      </p:sp>
    </p:spTree>
    <p:extLst>
      <p:ext uri="{BB962C8B-B14F-4D97-AF65-F5344CB8AC3E}">
        <p14:creationId xmlns:p14="http://schemas.microsoft.com/office/powerpoint/2010/main" val="4274391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Census Bureau is</a:t>
            </a:r>
            <a:r>
              <a:rPr lang="en-US" baseline="0" dirty="0"/>
              <a:t> investing a large amount of their own resources to ensure </a:t>
            </a:r>
            <a:r>
              <a:rPr lang="en-US" baseline="0" dirty="0" err="1"/>
              <a:t>thaat</a:t>
            </a:r>
            <a:r>
              <a:rPr lang="en-US" baseline="0" dirty="0"/>
              <a:t> everyone is counted. On their website you can join this effort and stay informed about all of the resources they offer by becoming a partner to the US Census. </a:t>
            </a:r>
            <a:endParaRPr lang="en-US" dirty="0"/>
          </a:p>
        </p:txBody>
      </p:sp>
      <p:sp>
        <p:nvSpPr>
          <p:cNvPr id="4" name="Slide Number Placeholder 3"/>
          <p:cNvSpPr>
            <a:spLocks noGrp="1"/>
          </p:cNvSpPr>
          <p:nvPr>
            <p:ph type="sldNum" sz="quarter" idx="10"/>
          </p:nvPr>
        </p:nvSpPr>
        <p:spPr/>
        <p:txBody>
          <a:bodyPr/>
          <a:lstStyle/>
          <a:p>
            <a:fld id="{5E2DE50E-D824-4F21-934E-C6A9BAE9AD57}" type="slidenum">
              <a:rPr lang="en-US" smtClean="0"/>
              <a:t>63</a:t>
            </a:fld>
            <a:endParaRPr lang="en-US"/>
          </a:p>
        </p:txBody>
      </p:sp>
    </p:spTree>
    <p:extLst>
      <p:ext uri="{BB962C8B-B14F-4D97-AF65-F5344CB8AC3E}">
        <p14:creationId xmlns:p14="http://schemas.microsoft.com/office/powerpoint/2010/main" val="1603861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Census Bureau is</a:t>
            </a:r>
            <a:r>
              <a:rPr lang="en-US" baseline="0" dirty="0"/>
              <a:t> investing a large amount of their own resources to ensure that everyone is counted. On their website you can join this effort and stay informed about all of the resources they offer by becoming a partner to the US Census. </a:t>
            </a:r>
            <a:endParaRPr lang="en-US" dirty="0"/>
          </a:p>
        </p:txBody>
      </p:sp>
      <p:sp>
        <p:nvSpPr>
          <p:cNvPr id="4" name="Slide Number Placeholder 3"/>
          <p:cNvSpPr>
            <a:spLocks noGrp="1"/>
          </p:cNvSpPr>
          <p:nvPr>
            <p:ph type="sldNum" sz="quarter" idx="10"/>
          </p:nvPr>
        </p:nvSpPr>
        <p:spPr/>
        <p:txBody>
          <a:bodyPr/>
          <a:lstStyle/>
          <a:p>
            <a:fld id="{5E2DE50E-D824-4F21-934E-C6A9BAE9AD57}" type="slidenum">
              <a:rPr lang="en-US" smtClean="0"/>
              <a:t>64</a:t>
            </a:fld>
            <a:endParaRPr lang="en-US"/>
          </a:p>
        </p:txBody>
      </p:sp>
    </p:spTree>
    <p:extLst>
      <p:ext uri="{BB962C8B-B14F-4D97-AF65-F5344CB8AC3E}">
        <p14:creationId xmlns:p14="http://schemas.microsoft.com/office/powerpoint/2010/main" val="1603861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The Complete Count Committees (CCC) program is one of the main Get Out the Count efforts run by the Census Bureau. It is key to creating awareness in communities all across the country.</a:t>
            </a:r>
            <a:endParaRPr lang="en-US" dirty="0"/>
          </a:p>
          <a:p>
            <a:pPr fontAlgn="base"/>
            <a:r>
              <a:rPr lang="en-US" dirty="0"/>
              <a:t>CCCs utilize local knowledge, influence, and resources to educate communities and promote the census through locally </a:t>
            </a:r>
            <a:br>
              <a:rPr lang="en-US" dirty="0"/>
            </a:br>
            <a:r>
              <a:rPr lang="en-US" dirty="0"/>
              <a:t>based, targeted outreach efforts. </a:t>
            </a:r>
            <a:br>
              <a:rPr lang="en-US" dirty="0"/>
            </a:br>
            <a:endParaRPr lang="en-US" dirty="0"/>
          </a:p>
          <a:p>
            <a:pPr fontAlgn="base"/>
            <a:r>
              <a:rPr lang="en-US" dirty="0"/>
              <a:t>CCCs provide a vehicle for coordinating and nurturing cooperative efforts between tribal, state, and local governments; communities; and the Census Bureau. </a:t>
            </a:r>
            <a:br>
              <a:rPr lang="en-US" dirty="0"/>
            </a:br>
            <a:endParaRPr lang="en-US" dirty="0"/>
          </a:p>
          <a:p>
            <a:pPr fontAlgn="base"/>
            <a:r>
              <a:rPr lang="en-US" dirty="0"/>
              <a:t>CCCs help the Census Bureau get a complete count in 2020 through partnerships with local governments and community organizations.</a:t>
            </a:r>
          </a:p>
        </p:txBody>
      </p:sp>
      <p:sp>
        <p:nvSpPr>
          <p:cNvPr id="4" name="Slide Number Placeholder 3"/>
          <p:cNvSpPr>
            <a:spLocks noGrp="1"/>
          </p:cNvSpPr>
          <p:nvPr>
            <p:ph type="sldNum" sz="quarter" idx="10"/>
          </p:nvPr>
        </p:nvSpPr>
        <p:spPr/>
        <p:txBody>
          <a:bodyPr/>
          <a:lstStyle/>
          <a:p>
            <a:fld id="{5E2DE50E-D824-4F21-934E-C6A9BAE9AD57}"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3859084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The Complete Count Committees (CCC) program is one of the main Get Out the Count efforts run by the Census Bureau. It is key to creating awareness in communities all across the country.</a:t>
            </a:r>
            <a:endParaRPr lang="en-US" dirty="0"/>
          </a:p>
          <a:p>
            <a:pPr fontAlgn="base"/>
            <a:r>
              <a:rPr lang="en-US" dirty="0"/>
              <a:t>CCCs utilize local knowledge, influence, and resources to educate communities and promote the census through locally </a:t>
            </a:r>
            <a:br>
              <a:rPr lang="en-US" dirty="0"/>
            </a:br>
            <a:r>
              <a:rPr lang="en-US" dirty="0"/>
              <a:t>based, targeted outreach efforts. </a:t>
            </a:r>
            <a:br>
              <a:rPr lang="en-US" dirty="0"/>
            </a:br>
            <a:endParaRPr lang="en-US" dirty="0"/>
          </a:p>
          <a:p>
            <a:pPr fontAlgn="base"/>
            <a:r>
              <a:rPr lang="en-US" dirty="0"/>
              <a:t>CCCs provide a vehicle for coordinating and nurturing cooperative efforts between tribal, state, and local governments; communities; and the Census Bureau. </a:t>
            </a:r>
            <a:br>
              <a:rPr lang="en-US" dirty="0"/>
            </a:br>
            <a:endParaRPr lang="en-US" dirty="0"/>
          </a:p>
          <a:p>
            <a:pPr fontAlgn="base"/>
            <a:r>
              <a:rPr lang="en-US" dirty="0"/>
              <a:t>CCCs help the Census Bureau get a complete count in 2020 through partnerships with local governments and community organizations.</a:t>
            </a:r>
          </a:p>
        </p:txBody>
      </p:sp>
      <p:sp>
        <p:nvSpPr>
          <p:cNvPr id="4" name="Slide Number Placeholder 3"/>
          <p:cNvSpPr>
            <a:spLocks noGrp="1"/>
          </p:cNvSpPr>
          <p:nvPr>
            <p:ph type="sldNum" sz="quarter" idx="10"/>
          </p:nvPr>
        </p:nvSpPr>
        <p:spPr/>
        <p:txBody>
          <a:bodyPr/>
          <a:lstStyle/>
          <a:p>
            <a:fld id="{5E2DE50E-D824-4F21-934E-C6A9BAE9AD57}"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3859084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One of the most helpful resources put together by the Census Bureau at this point is their partner outreach toolkit. This toolkit offers a basic overview of the census, discusses some of best practices for outreach, discusses some of the major barriers to participation with outreached tailored to meet those barriers, and then offers some promotional and informational resources to help support local outreach efforts. </a:t>
            </a:r>
          </a:p>
        </p:txBody>
      </p:sp>
      <p:sp>
        <p:nvSpPr>
          <p:cNvPr id="4" name="Slide Number Placeholder 3"/>
          <p:cNvSpPr>
            <a:spLocks noGrp="1"/>
          </p:cNvSpPr>
          <p:nvPr>
            <p:ph type="sldNum" sz="quarter" idx="10"/>
          </p:nvPr>
        </p:nvSpPr>
        <p:spPr/>
        <p:txBody>
          <a:bodyPr/>
          <a:lstStyle/>
          <a:p>
            <a:fld id="{5E2DE50E-D824-4F21-934E-C6A9BAE9AD57}"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3859084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presentation has a number of objectives. </a:t>
            </a:r>
          </a:p>
          <a:p>
            <a:pPr marL="232943" indent="-232943">
              <a:buAutoNum type="arabicParenR"/>
            </a:pPr>
            <a:r>
              <a:rPr lang="en-US" baseline="0" dirty="0"/>
              <a:t>Provide an overview of the Census, what it is, why its important, and what to expect. </a:t>
            </a:r>
          </a:p>
          <a:p>
            <a:pPr marL="232943" indent="-232943">
              <a:buAutoNum type="arabicParenR"/>
            </a:pPr>
            <a:r>
              <a:rPr lang="en-US" baseline="0" dirty="0"/>
              <a:t>Additionally, we will lay out information about all of the current Census Outreach efforts, from the Census Bureau to the Census Campaign, and the Partnership’s efforts. </a:t>
            </a:r>
          </a:p>
          <a:p>
            <a:pPr marL="232943" indent="-232943">
              <a:buAutoNum type="arabicParenR"/>
            </a:pPr>
            <a:r>
              <a:rPr lang="en-US" baseline="0" dirty="0"/>
              <a:t>We will discuss what steps can be taken now at the local level to start engaging your communities around the census</a:t>
            </a:r>
          </a:p>
          <a:p>
            <a:pPr marL="232943" indent="-232943">
              <a:buAutoNum type="arabicParenR"/>
            </a:pPr>
            <a:r>
              <a:rPr lang="en-US" baseline="0" dirty="0"/>
              <a:t>Most importantly we aim to form a dialogue where we can hear your most pressing questions about the Census, and answer when we can, and also hear from you about practices in your community that are already taking place or have taken place in the past to Get out The Count, which we hope to amplify across the network </a:t>
            </a:r>
            <a:endParaRPr lang="en-US" dirty="0"/>
          </a:p>
        </p:txBody>
      </p:sp>
      <p:sp>
        <p:nvSpPr>
          <p:cNvPr id="4" name="Slide Number Placeholder 3"/>
          <p:cNvSpPr>
            <a:spLocks noGrp="1"/>
          </p:cNvSpPr>
          <p:nvPr>
            <p:ph type="sldNum" sz="quarter" idx="10"/>
          </p:nvPr>
        </p:nvSpPr>
        <p:spPr/>
        <p:txBody>
          <a:bodyPr/>
          <a:lstStyle/>
          <a:p>
            <a:fld id="{5E2DE50E-D824-4F21-934E-C6A9BAE9AD57}" type="slidenum">
              <a:rPr lang="en-US" smtClean="0"/>
              <a:t>9</a:t>
            </a:fld>
            <a:endParaRPr lang="en-US"/>
          </a:p>
        </p:txBody>
      </p:sp>
    </p:spTree>
    <p:extLst>
      <p:ext uri="{BB962C8B-B14F-4D97-AF65-F5344CB8AC3E}">
        <p14:creationId xmlns:p14="http://schemas.microsoft.com/office/powerpoint/2010/main" val="1591289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2DE50E-D824-4F21-934E-C6A9BAE9AD57}" type="slidenum">
              <a:rPr lang="en-US" smtClean="0"/>
              <a:t>72</a:t>
            </a:fld>
            <a:endParaRPr lang="en-US"/>
          </a:p>
        </p:txBody>
      </p:sp>
    </p:spTree>
    <p:extLst>
      <p:ext uri="{BB962C8B-B14F-4D97-AF65-F5344CB8AC3E}">
        <p14:creationId xmlns:p14="http://schemas.microsoft.com/office/powerpoint/2010/main" val="595910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April 1</a:t>
            </a:r>
            <a:r>
              <a:rPr lang="en-US" baseline="30000" dirty="0"/>
              <a:t>st</a:t>
            </a:r>
            <a:r>
              <a:rPr lang="en-US" dirty="0"/>
              <a:t> of this year (one year out from Census Day) the Census Counts Campaign held a Census Day of Action. This was the largest effort of the campaign to date. Among the many activities of that day, the campaign officially launched their website: censuscounts.org, where thousands of people across the country had the ability to pledge to be counted and work towards a fair and accurate census. You can still visit and take the pledge and censuscounts.org, this will sign you up for important campaign updates and tie to a community of thousands already working on census outreach efforts. Additionally, the website is valuable resources to learn more about the various national partners involved in the Census Counts campaign as well as a continually updated list of resources to help with your outreach efforts.  </a:t>
            </a:r>
          </a:p>
        </p:txBody>
      </p:sp>
      <p:sp>
        <p:nvSpPr>
          <p:cNvPr id="4" name="Slide Number Placeholder 3"/>
          <p:cNvSpPr>
            <a:spLocks noGrp="1"/>
          </p:cNvSpPr>
          <p:nvPr>
            <p:ph type="sldNum" sz="quarter" idx="10"/>
          </p:nvPr>
        </p:nvSpPr>
        <p:spPr/>
        <p:txBody>
          <a:bodyPr/>
          <a:lstStyle/>
          <a:p>
            <a:fld id="{5E2DE50E-D824-4F21-934E-C6A9BAE9AD57}" type="slidenum">
              <a:rPr lang="en-US" smtClean="0"/>
              <a:t>75</a:t>
            </a:fld>
            <a:endParaRPr lang="en-US"/>
          </a:p>
        </p:txBody>
      </p:sp>
    </p:spTree>
    <p:extLst>
      <p:ext uri="{BB962C8B-B14F-4D97-AF65-F5344CB8AC3E}">
        <p14:creationId xmlns:p14="http://schemas.microsoft.com/office/powerpoint/2010/main" val="3181499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Census Counts Campaign is</a:t>
            </a:r>
            <a:r>
              <a:rPr lang="en-US" baseline="0" dirty="0"/>
              <a:t> a national collaborative effort funded by some of the nations largest foundations and funding organizations. These funders have come together to make a very large scale investment to help complement the census bureau’s outreach efforts to gauntness that the 2020 census is fair and accurate. The Census Counts campaign is lead by the Leadership Conference Education Fund alongside a growing number of national hub organizations that represent various hard to count groups (partnership for </a:t>
            </a:r>
            <a:r>
              <a:rPr lang="en-US" baseline="0" dirty="0" err="1"/>
              <a:t>america’s</a:t>
            </a:r>
            <a:r>
              <a:rPr lang="en-US" baseline="0" dirty="0"/>
              <a:t> young children, color of change, </a:t>
            </a:r>
            <a:r>
              <a:rPr lang="en-US" baseline="0" dirty="0" err="1"/>
              <a:t>naleo</a:t>
            </a:r>
            <a:r>
              <a:rPr lang="en-US" baseline="0" dirty="0"/>
              <a:t>)  or networks of important stakeholders (state voices, ready nation, faith in public life)</a:t>
            </a:r>
            <a:endParaRPr lang="en-US" dirty="0"/>
          </a:p>
        </p:txBody>
      </p:sp>
      <p:sp>
        <p:nvSpPr>
          <p:cNvPr id="4" name="Slide Number Placeholder 3"/>
          <p:cNvSpPr>
            <a:spLocks noGrp="1"/>
          </p:cNvSpPr>
          <p:nvPr>
            <p:ph type="sldNum" sz="quarter" idx="10"/>
          </p:nvPr>
        </p:nvSpPr>
        <p:spPr/>
        <p:txBody>
          <a:bodyPr/>
          <a:lstStyle/>
          <a:p>
            <a:fld id="{5E2DE50E-D824-4F21-934E-C6A9BAE9AD57}" type="slidenum">
              <a:rPr lang="en-US" smtClean="0"/>
              <a:t>76</a:t>
            </a:fld>
            <a:endParaRPr lang="en-US"/>
          </a:p>
        </p:txBody>
      </p:sp>
    </p:spTree>
    <p:extLst>
      <p:ext uri="{BB962C8B-B14F-4D97-AF65-F5344CB8AC3E}">
        <p14:creationId xmlns:p14="http://schemas.microsoft.com/office/powerpoint/2010/main" val="2513468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2DE50E-D824-4F21-934E-C6A9BAE9AD57}"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2770612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additional videos/tools/resources “These are some examples”</a:t>
            </a:r>
          </a:p>
        </p:txBody>
      </p:sp>
      <p:sp>
        <p:nvSpPr>
          <p:cNvPr id="4" name="Slide Number Placeholder 3"/>
          <p:cNvSpPr>
            <a:spLocks noGrp="1"/>
          </p:cNvSpPr>
          <p:nvPr>
            <p:ph type="sldNum" sz="quarter" idx="10"/>
          </p:nvPr>
        </p:nvSpPr>
        <p:spPr/>
        <p:txBody>
          <a:bodyPr/>
          <a:lstStyle/>
          <a:p>
            <a:fld id="{5E2DE50E-D824-4F21-934E-C6A9BAE9AD57}" type="slidenum">
              <a:rPr lang="en-US" smtClean="0"/>
              <a:t>79</a:t>
            </a:fld>
            <a:endParaRPr lang="en-US"/>
          </a:p>
        </p:txBody>
      </p:sp>
    </p:spTree>
    <p:extLst>
      <p:ext uri="{BB962C8B-B14F-4D97-AF65-F5344CB8AC3E}">
        <p14:creationId xmlns:p14="http://schemas.microsoft.com/office/powerpoint/2010/main" val="1399321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additional videos/tools/resources “These are some examples”</a:t>
            </a:r>
          </a:p>
          <a:p>
            <a:endParaRPr lang="en-US" dirty="0"/>
          </a:p>
          <a:p>
            <a:r>
              <a:rPr lang="en-US" b="1" dirty="0"/>
              <a:t>CONFIDENTIALITY! </a:t>
            </a:r>
            <a:r>
              <a:rPr lang="en-US" dirty="0"/>
              <a:t>Title 13 provides the following protections to individuals and businesses:</a:t>
            </a:r>
          </a:p>
          <a:p>
            <a:r>
              <a:rPr lang="en-US" dirty="0"/>
              <a:t>Private information is never published. It is against the law to disclose or publish any private information that identifies an individual or business such, including names, addresses (including GPS coordinates), Social Security Numbers, and telephone numbers.</a:t>
            </a:r>
          </a:p>
          <a:p>
            <a:r>
              <a:rPr lang="en-US" dirty="0"/>
              <a:t>The Census Bureau collects information to produce statistics. Personal information cannot be used against respondents by any government agency or court.</a:t>
            </a:r>
          </a:p>
          <a:p>
            <a:r>
              <a:rPr lang="en-US" dirty="0"/>
              <a:t>Census Bureau employees are sworn to protect confidentiality. People sworn to uphold Title 13 are legally required to maintain the confidentiality of your data. Every person with access to your data is sworn for life to protect your information and understands that the penalties for violating this law are applicable for a lifetime.</a:t>
            </a:r>
          </a:p>
          <a:p>
            <a:r>
              <a:rPr lang="en-US" dirty="0"/>
              <a:t>Violating the law is a serious federal crime. Anyone who violates this law will face severe penalties, including a federal prison sentence of up to five years, a fine of up to $250,000, or both.</a:t>
            </a:r>
          </a:p>
          <a:p>
            <a:endParaRPr lang="en-US" dirty="0"/>
          </a:p>
        </p:txBody>
      </p:sp>
      <p:sp>
        <p:nvSpPr>
          <p:cNvPr id="4" name="Slide Number Placeholder 3"/>
          <p:cNvSpPr>
            <a:spLocks noGrp="1"/>
          </p:cNvSpPr>
          <p:nvPr>
            <p:ph type="sldNum" sz="quarter" idx="10"/>
          </p:nvPr>
        </p:nvSpPr>
        <p:spPr/>
        <p:txBody>
          <a:bodyPr/>
          <a:lstStyle/>
          <a:p>
            <a:fld id="{5E2DE50E-D824-4F21-934E-C6A9BAE9AD57}" type="slidenum">
              <a:rPr lang="en-US" smtClean="0"/>
              <a:t>80</a:t>
            </a:fld>
            <a:endParaRPr lang="en-US"/>
          </a:p>
        </p:txBody>
      </p:sp>
    </p:spTree>
    <p:extLst>
      <p:ext uri="{BB962C8B-B14F-4D97-AF65-F5344CB8AC3E}">
        <p14:creationId xmlns:p14="http://schemas.microsoft.com/office/powerpoint/2010/main" val="2148303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additional videos/tools/resources “These are some examples”</a:t>
            </a:r>
          </a:p>
        </p:txBody>
      </p:sp>
      <p:sp>
        <p:nvSpPr>
          <p:cNvPr id="4" name="Slide Number Placeholder 3"/>
          <p:cNvSpPr>
            <a:spLocks noGrp="1"/>
          </p:cNvSpPr>
          <p:nvPr>
            <p:ph type="sldNum" sz="quarter" idx="10"/>
          </p:nvPr>
        </p:nvSpPr>
        <p:spPr/>
        <p:txBody>
          <a:bodyPr/>
          <a:lstStyle/>
          <a:p>
            <a:fld id="{5E2DE50E-D824-4F21-934E-C6A9BAE9AD57}" type="slidenum">
              <a:rPr lang="en-US" smtClean="0"/>
              <a:t>81</a:t>
            </a:fld>
            <a:endParaRPr lang="en-US"/>
          </a:p>
        </p:txBody>
      </p:sp>
    </p:spTree>
    <p:extLst>
      <p:ext uri="{BB962C8B-B14F-4D97-AF65-F5344CB8AC3E}">
        <p14:creationId xmlns:p14="http://schemas.microsoft.com/office/powerpoint/2010/main" val="3159842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Census is Private and Confidential</a:t>
            </a:r>
          </a:p>
          <a:p>
            <a:r>
              <a:rPr lang="en-US" dirty="0"/>
              <a:t>Federal Law Protects Your Information. The U.S. Census Bureau is bound by Title 13 of the United States Code. This law not only provides authority for the work of the Census Bureau, but also provides strong protection for the information it collects from individuals and businesses. As a result, the Census Bureau has one of the strongest confidentiality guarantees in the federal government.</a:t>
            </a:r>
          </a:p>
          <a:p>
            <a:r>
              <a:rPr lang="en-US" dirty="0"/>
              <a:t> </a:t>
            </a:r>
          </a:p>
          <a:p>
            <a:r>
              <a:rPr lang="en-US" dirty="0"/>
              <a:t>It is against the law for any Census Bureau employee to disclose or publish any census or survey information that identifies an individual or business. This is true even for inter-agency communication: the FBI and other government entities do not have the legal right to access this information. In fact, when these protections have been challenged, Title 13's confidentiality guarantee has been upheld.</a:t>
            </a:r>
          </a:p>
        </p:txBody>
      </p:sp>
      <p:sp>
        <p:nvSpPr>
          <p:cNvPr id="4" name="Slide Number Placeholder 3"/>
          <p:cNvSpPr>
            <a:spLocks noGrp="1"/>
          </p:cNvSpPr>
          <p:nvPr>
            <p:ph type="sldNum" sz="quarter" idx="10"/>
          </p:nvPr>
        </p:nvSpPr>
        <p:spPr/>
        <p:txBody>
          <a:bodyPr/>
          <a:lstStyle/>
          <a:p>
            <a:fld id="{5E2DE50E-D824-4F21-934E-C6A9BAE9AD57}" type="slidenum">
              <a:rPr lang="en-US" smtClean="0"/>
              <a:t>82</a:t>
            </a:fld>
            <a:endParaRPr lang="en-US"/>
          </a:p>
        </p:txBody>
      </p:sp>
    </p:spTree>
    <p:extLst>
      <p:ext uri="{BB962C8B-B14F-4D97-AF65-F5344CB8AC3E}">
        <p14:creationId xmlns:p14="http://schemas.microsoft.com/office/powerpoint/2010/main" val="1559984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additional videos/tools/resources “These are some examples”</a:t>
            </a:r>
          </a:p>
        </p:txBody>
      </p:sp>
      <p:sp>
        <p:nvSpPr>
          <p:cNvPr id="4" name="Slide Number Placeholder 3"/>
          <p:cNvSpPr>
            <a:spLocks noGrp="1"/>
          </p:cNvSpPr>
          <p:nvPr>
            <p:ph type="sldNum" sz="quarter" idx="10"/>
          </p:nvPr>
        </p:nvSpPr>
        <p:spPr/>
        <p:txBody>
          <a:bodyPr/>
          <a:lstStyle/>
          <a:p>
            <a:fld id="{5E2DE50E-D824-4F21-934E-C6A9BAE9AD57}" type="slidenum">
              <a:rPr lang="en-US" smtClean="0"/>
              <a:t>83</a:t>
            </a:fld>
            <a:endParaRPr lang="en-US"/>
          </a:p>
        </p:txBody>
      </p:sp>
    </p:spTree>
    <p:extLst>
      <p:ext uri="{BB962C8B-B14F-4D97-AF65-F5344CB8AC3E}">
        <p14:creationId xmlns:p14="http://schemas.microsoft.com/office/powerpoint/2010/main" val="1559984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Census is constitutionally mandated</a:t>
            </a:r>
          </a:p>
        </p:txBody>
      </p:sp>
      <p:sp>
        <p:nvSpPr>
          <p:cNvPr id="4" name="Slide Number Placeholder 3"/>
          <p:cNvSpPr>
            <a:spLocks noGrp="1"/>
          </p:cNvSpPr>
          <p:nvPr>
            <p:ph type="sldNum" sz="quarter" idx="10"/>
          </p:nvPr>
        </p:nvSpPr>
        <p:spPr/>
        <p:txBody>
          <a:bodyPr/>
          <a:lstStyle/>
          <a:p>
            <a:fld id="{5E2DE50E-D824-4F21-934E-C6A9BAE9AD57}" type="slidenum">
              <a:rPr lang="en-US" smtClean="0"/>
              <a:t>10</a:t>
            </a:fld>
            <a:endParaRPr lang="en-US"/>
          </a:p>
        </p:txBody>
      </p:sp>
    </p:spTree>
    <p:extLst>
      <p:ext uri="{BB962C8B-B14F-4D97-AF65-F5344CB8AC3E}">
        <p14:creationId xmlns:p14="http://schemas.microsoft.com/office/powerpoint/2010/main" val="385595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census is rooted in the constitutional principle of representative democracy,  where population is the basis for shared political power</a:t>
            </a:r>
          </a:p>
          <a:p>
            <a:endParaRPr lang="en-US" dirty="0"/>
          </a:p>
          <a:p>
            <a:r>
              <a:rPr lang="en-US" dirty="0"/>
              <a:t> The census aims to count the entire population  of the country where they live, this includes </a:t>
            </a:r>
            <a:r>
              <a:rPr lang="en-US" i="1" dirty="0"/>
              <a:t>all people </a:t>
            </a:r>
            <a:r>
              <a:rPr lang="en-US" dirty="0"/>
              <a:t>regardless of age or citizenship status.</a:t>
            </a:r>
          </a:p>
          <a:p>
            <a:endParaRPr lang="en-US" i="1" dirty="0"/>
          </a:p>
          <a:p>
            <a:r>
              <a:rPr lang="en-US" dirty="0"/>
              <a:t>A count of the population every 10 years is </a:t>
            </a:r>
            <a:r>
              <a:rPr lang="en-US" b="1" dirty="0"/>
              <a:t>mandated by the Constitution, </a:t>
            </a:r>
            <a:r>
              <a:rPr lang="en-US" dirty="0"/>
              <a:t>and</a:t>
            </a:r>
            <a:r>
              <a:rPr lang="en-US" b="1" dirty="0"/>
              <a:t> </a:t>
            </a:r>
            <a:r>
              <a:rPr lang="en-US" dirty="0"/>
              <a:t>it is required by law to respond. </a:t>
            </a:r>
          </a:p>
          <a:p>
            <a:endParaRPr lang="en-US" dirty="0"/>
          </a:p>
          <a:p>
            <a:r>
              <a:rPr lang="en-US" dirty="0"/>
              <a:t>Governed by Title 13 of the US Code of Federal Regulations (CFR): Title 13 provides the following protections to individuals and businesses:</a:t>
            </a:r>
          </a:p>
          <a:p>
            <a:r>
              <a:rPr lang="en-US" dirty="0"/>
              <a:t>Private information is never published. It is against the law to disclose or publish any private information that identifies an individual or business such, including names, addresses (including GPS coordinates), Social Security Numbers, and telephone numbers.</a:t>
            </a:r>
          </a:p>
          <a:p>
            <a:r>
              <a:rPr lang="en-US" dirty="0"/>
              <a:t>The Census Bureau collects information to produce statistics. Personal information cannot be used against respondents by any government agency or court.</a:t>
            </a:r>
          </a:p>
          <a:p>
            <a:r>
              <a:rPr lang="en-US" dirty="0"/>
              <a:t>Census Bureau employees are sworn to protect confidentiality. People sworn to uphold Title 13 are legally required to maintain the confidentiality of your data. Every person with access to your data is sworn for life to protect your information and understands that the penalties for violating this law are applicable for a lifetime.</a:t>
            </a:r>
          </a:p>
          <a:p>
            <a:r>
              <a:rPr lang="en-US" dirty="0"/>
              <a:t>Violating the law is a serious federal crime. Anyone who violates this law will face severe penalties, including a federal prison sentence of up to five years, a fine of up to $250,000, or both.</a:t>
            </a:r>
          </a:p>
          <a:p>
            <a:endParaRPr lang="en-US" dirty="0"/>
          </a:p>
          <a:p>
            <a:endParaRPr lang="en-US" dirty="0"/>
          </a:p>
        </p:txBody>
      </p:sp>
      <p:sp>
        <p:nvSpPr>
          <p:cNvPr id="4" name="Slide Number Placeholder 3"/>
          <p:cNvSpPr>
            <a:spLocks noGrp="1"/>
          </p:cNvSpPr>
          <p:nvPr>
            <p:ph type="sldNum" sz="quarter" idx="10"/>
          </p:nvPr>
        </p:nvSpPr>
        <p:spPr/>
        <p:txBody>
          <a:bodyPr/>
          <a:lstStyle/>
          <a:p>
            <a:fld id="{5E2DE50E-D824-4F21-934E-C6A9BAE9AD57}" type="slidenum">
              <a:rPr lang="en-US" smtClean="0"/>
              <a:t>11</a:t>
            </a:fld>
            <a:endParaRPr lang="en-US"/>
          </a:p>
        </p:txBody>
      </p:sp>
    </p:spTree>
    <p:extLst>
      <p:ext uri="{BB962C8B-B14F-4D97-AF65-F5344CB8AC3E}">
        <p14:creationId xmlns:p14="http://schemas.microsoft.com/office/powerpoint/2010/main" val="3450580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straightforward but when touching</a:t>
            </a:r>
            <a:r>
              <a:rPr lang="en-US" baseline="0" dirty="0"/>
              <a:t> on the bullets of Distribution of Funds, Informing Gov. Planning, and Informing Org. Decisions, this is a good opportunity to connect to functions of Community Action. </a:t>
            </a:r>
            <a:endParaRPr lang="en-US" dirty="0"/>
          </a:p>
        </p:txBody>
      </p:sp>
      <p:sp>
        <p:nvSpPr>
          <p:cNvPr id="4" name="Slide Number Placeholder 3"/>
          <p:cNvSpPr>
            <a:spLocks noGrp="1"/>
          </p:cNvSpPr>
          <p:nvPr>
            <p:ph type="sldNum" sz="quarter" idx="10"/>
          </p:nvPr>
        </p:nvSpPr>
        <p:spPr/>
        <p:txBody>
          <a:bodyPr/>
          <a:lstStyle/>
          <a:p>
            <a:fld id="{5E2DE50E-D824-4F21-934E-C6A9BAE9AD57}" type="slidenum">
              <a:rPr lang="en-US" smtClean="0"/>
              <a:t>12</a:t>
            </a:fld>
            <a:endParaRPr lang="en-US"/>
          </a:p>
        </p:txBody>
      </p:sp>
    </p:spTree>
    <p:extLst>
      <p:ext uri="{BB962C8B-B14F-4D97-AF65-F5344CB8AC3E}">
        <p14:creationId xmlns:p14="http://schemas.microsoft.com/office/powerpoint/2010/main" val="2873556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Census</a:t>
            </a:r>
            <a:r>
              <a:rPr lang="en-US" baseline="0" dirty="0"/>
              <a:t> if the biggest non-war governmental field operation. It requires a huge investment in both dollars  and man power. It can be a generator of temporary local jobs in your community, and the results have a major impact on funding to your community for a decade. </a:t>
            </a:r>
            <a:endParaRPr lang="en-US" dirty="0"/>
          </a:p>
        </p:txBody>
      </p:sp>
      <p:sp>
        <p:nvSpPr>
          <p:cNvPr id="4" name="Slide Number Placeholder 3"/>
          <p:cNvSpPr>
            <a:spLocks noGrp="1"/>
          </p:cNvSpPr>
          <p:nvPr>
            <p:ph type="sldNum" sz="quarter" idx="10"/>
          </p:nvPr>
        </p:nvSpPr>
        <p:spPr/>
        <p:txBody>
          <a:bodyPr/>
          <a:lstStyle/>
          <a:p>
            <a:fld id="{5E2DE50E-D824-4F21-934E-C6A9BAE9AD57}" type="slidenum">
              <a:rPr lang="en-US" smtClean="0"/>
              <a:t>14</a:t>
            </a:fld>
            <a:endParaRPr lang="en-US"/>
          </a:p>
        </p:txBody>
      </p:sp>
    </p:spTree>
    <p:extLst>
      <p:ext uri="{BB962C8B-B14F-4D97-AF65-F5344CB8AC3E}">
        <p14:creationId xmlns:p14="http://schemas.microsoft.com/office/powerpoint/2010/main" val="946148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is self explanatory, but important to note that the programs depicted here are not </a:t>
            </a:r>
            <a:r>
              <a:rPr lang="en-US" baseline="0" dirty="0" err="1"/>
              <a:t>alll</a:t>
            </a:r>
            <a:r>
              <a:rPr lang="en-US" baseline="0" dirty="0"/>
              <a:t> the programs that are impacted by the Census, just the ones that are most commonly utilized by Community Action. Worth noting out that the Weatherization program is one that is not included in this data</a:t>
            </a:r>
            <a:endParaRPr lang="en-US" dirty="0"/>
          </a:p>
        </p:txBody>
      </p:sp>
      <p:sp>
        <p:nvSpPr>
          <p:cNvPr id="4" name="Slide Number Placeholder 3"/>
          <p:cNvSpPr>
            <a:spLocks noGrp="1"/>
          </p:cNvSpPr>
          <p:nvPr>
            <p:ph type="sldNum" sz="quarter" idx="10"/>
          </p:nvPr>
        </p:nvSpPr>
        <p:spPr/>
        <p:txBody>
          <a:bodyPr/>
          <a:lstStyle/>
          <a:p>
            <a:fld id="{5E2DE50E-D824-4F21-934E-C6A9BAE9AD57}" type="slidenum">
              <a:rPr lang="en-US" smtClean="0"/>
              <a:t>15</a:t>
            </a:fld>
            <a:endParaRPr lang="en-US"/>
          </a:p>
        </p:txBody>
      </p:sp>
    </p:spTree>
    <p:extLst>
      <p:ext uri="{BB962C8B-B14F-4D97-AF65-F5344CB8AC3E}">
        <p14:creationId xmlns:p14="http://schemas.microsoft.com/office/powerpoint/2010/main" val="3594582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defTabSz="931774" eaLnBrk="0" fontAlgn="base" hangingPunct="0">
              <a:spcBef>
                <a:spcPct val="0"/>
              </a:spcBef>
              <a:spcAft>
                <a:spcPct val="0"/>
              </a:spcAft>
              <a:buFont typeface="+mj-lt"/>
              <a:buAutoNum type="arabicPeriod"/>
              <a:defRPr/>
            </a:pPr>
            <a:r>
              <a:rPr lang="en-US" b="1" dirty="0">
                <a:solidFill>
                  <a:prstClr val="black"/>
                </a:solidFill>
              </a:rPr>
              <a:t>Self-Response phase: </a:t>
            </a:r>
          </a:p>
          <a:p>
            <a:pPr marL="815302" lvl="1" indent="-349415" defTabSz="931774" eaLnBrk="0" fontAlgn="base" hangingPunct="0">
              <a:spcBef>
                <a:spcPct val="0"/>
              </a:spcBef>
              <a:spcAft>
                <a:spcPts val="611"/>
              </a:spcAft>
              <a:buFont typeface="Arial" panose="020B0604020202020204" pitchFamily="34" charset="0"/>
              <a:buChar char="•"/>
              <a:defRPr/>
            </a:pPr>
            <a:r>
              <a:rPr lang="en-US" dirty="0">
                <a:solidFill>
                  <a:prstClr val="black"/>
                </a:solidFill>
              </a:rPr>
              <a:t>Census Bureau mails information about the decennial questionnaire to almost all households (before April 1, 2020).</a:t>
            </a:r>
          </a:p>
          <a:p>
            <a:pPr marL="815302" lvl="1" indent="-349415" defTabSz="931774" eaLnBrk="0" fontAlgn="base" hangingPunct="0">
              <a:spcBef>
                <a:spcPct val="0"/>
              </a:spcBef>
              <a:spcAft>
                <a:spcPts val="611"/>
              </a:spcAft>
              <a:buFont typeface="Arial" panose="020B0604020202020204" pitchFamily="34" charset="0"/>
              <a:buChar char="•"/>
              <a:defRPr/>
            </a:pPr>
            <a:r>
              <a:rPr lang="en-US" dirty="0">
                <a:solidFill>
                  <a:prstClr val="black"/>
                </a:solidFill>
              </a:rPr>
              <a:t>For 2020, some households will be mailed the actual questionnaire, most households will be mailed an online link to fill out the form, &amp; everyone will have the opportunity to mail in the form if they choose not to fill it out online.</a:t>
            </a:r>
          </a:p>
          <a:p>
            <a:pPr defTabSz="931774" eaLnBrk="0" fontAlgn="base" hangingPunct="0">
              <a:spcBef>
                <a:spcPct val="0"/>
              </a:spcBef>
              <a:spcAft>
                <a:spcPct val="0"/>
              </a:spcAft>
              <a:defRPr/>
            </a:pPr>
            <a:r>
              <a:rPr lang="en-US" i="1" dirty="0">
                <a:solidFill>
                  <a:prstClr val="black"/>
                </a:solidFill>
              </a:rPr>
              <a:t>The most accurate &amp; complete population data is submitted during this phase.</a:t>
            </a:r>
          </a:p>
          <a:p>
            <a:pPr defTabSz="931774">
              <a:defRPr/>
            </a:pPr>
            <a:endParaRPr lang="en-US" dirty="0">
              <a:solidFill>
                <a:prstClr val="black"/>
              </a:solidFill>
            </a:endParaRPr>
          </a:p>
          <a:p>
            <a:pPr marL="349415" indent="-349415" defTabSz="931774" eaLnBrk="0" fontAlgn="base" hangingPunct="0">
              <a:spcBef>
                <a:spcPct val="0"/>
              </a:spcBef>
              <a:spcAft>
                <a:spcPct val="0"/>
              </a:spcAft>
              <a:buFont typeface="+mj-lt"/>
              <a:buAutoNum type="arabicPeriod" startAt="2"/>
              <a:defRPr/>
            </a:pPr>
            <a:r>
              <a:rPr lang="en-US" b="1" dirty="0">
                <a:solidFill>
                  <a:prstClr val="black"/>
                </a:solidFill>
              </a:rPr>
              <a:t>Non-Response Follow Up phase: Begins May of 2020</a:t>
            </a:r>
          </a:p>
          <a:p>
            <a:pPr marL="815302" lvl="1" indent="-349415" defTabSz="931774" eaLnBrk="0" fontAlgn="base" hangingPunct="0">
              <a:spcAft>
                <a:spcPts val="611"/>
              </a:spcAft>
              <a:buFont typeface="Arial" panose="020B0604020202020204" pitchFamily="34" charset="0"/>
              <a:buChar char="•"/>
              <a:defRPr/>
            </a:pPr>
            <a:r>
              <a:rPr lang="en-US" dirty="0">
                <a:solidFill>
                  <a:prstClr val="black"/>
                </a:solidFill>
              </a:rPr>
              <a:t>The Census Bureau hires 100s of thousands of people to go door-to-door to count every household that didn’t self-respond (after April 1, 2020).</a:t>
            </a:r>
          </a:p>
          <a:p>
            <a:pPr marL="815302" lvl="1" indent="-349415" defTabSz="931774" eaLnBrk="0" fontAlgn="base" hangingPunct="0">
              <a:spcAft>
                <a:spcPts val="611"/>
              </a:spcAft>
              <a:buFont typeface="Arial" panose="020B0604020202020204" pitchFamily="34" charset="0"/>
              <a:buChar char="•"/>
              <a:defRPr/>
            </a:pPr>
            <a:r>
              <a:rPr lang="en-US" dirty="0">
                <a:solidFill>
                  <a:prstClr val="black"/>
                </a:solidFill>
              </a:rPr>
              <a:t>Much more expensive than the self-response phase (</a:t>
            </a:r>
            <a:r>
              <a:rPr lang="en-US" b="1" dirty="0">
                <a:solidFill>
                  <a:prstClr val="black"/>
                </a:solidFill>
              </a:rPr>
              <a:t>$2 BILLION </a:t>
            </a:r>
            <a:r>
              <a:rPr lang="en-US" dirty="0">
                <a:solidFill>
                  <a:prstClr val="black"/>
                </a:solidFill>
              </a:rPr>
              <a:t>in 2010).</a:t>
            </a:r>
          </a:p>
          <a:p>
            <a:pPr marL="815302" lvl="1" indent="-349415" defTabSz="931774" eaLnBrk="0" fontAlgn="base" hangingPunct="0">
              <a:spcAft>
                <a:spcPts val="611"/>
              </a:spcAft>
              <a:buFont typeface="Arial" panose="020B0604020202020204" pitchFamily="34" charset="0"/>
              <a:buChar char="•"/>
              <a:defRPr/>
            </a:pPr>
            <a:r>
              <a:rPr lang="en-US" sz="2400" i="1" dirty="0">
                <a:solidFill>
                  <a:prstClr val="black"/>
                </a:solidFill>
              </a:rPr>
              <a:t>During this phase, the risk is greatest that people will be missed and the count will be inaccurate. </a:t>
            </a:r>
          </a:p>
          <a:p>
            <a:pPr marL="815302" lvl="1" indent="-349415" defTabSz="931774" eaLnBrk="0" fontAlgn="base" hangingPunct="0">
              <a:spcBef>
                <a:spcPct val="0"/>
              </a:spcBef>
              <a:spcAft>
                <a:spcPct val="0"/>
              </a:spcAft>
              <a:buFont typeface="Arial" panose="020B0604020202020204" pitchFamily="34" charset="0"/>
              <a:buChar char="•"/>
              <a:defRPr/>
            </a:pPr>
            <a:r>
              <a:rPr lang="en-US" dirty="0">
                <a:solidFill>
                  <a:prstClr val="black"/>
                </a:solidFill>
              </a:rPr>
              <a:t>Areas with large shares of households that don’t self-respond are therefore “</a:t>
            </a:r>
            <a:r>
              <a:rPr lang="en-US" b="1" dirty="0">
                <a:solidFill>
                  <a:prstClr val="black"/>
                </a:solidFill>
              </a:rPr>
              <a:t>hard to count</a:t>
            </a:r>
            <a:r>
              <a:rPr lang="en-US" dirty="0">
                <a:solidFill>
                  <a:prstClr val="black"/>
                </a:solidFill>
              </a:rPr>
              <a:t>”.  Almost every community will have some households that don’t self-respond.  But some communities have </a:t>
            </a:r>
            <a:r>
              <a:rPr lang="en-US" b="1" dirty="0">
                <a:solidFill>
                  <a:prstClr val="black"/>
                </a:solidFill>
              </a:rPr>
              <a:t>as many as half of their households </a:t>
            </a:r>
            <a:r>
              <a:rPr lang="en-US" dirty="0">
                <a:solidFill>
                  <a:prstClr val="black"/>
                </a:solidFill>
              </a:rPr>
              <a:t>that need to be counted in person.  </a:t>
            </a:r>
            <a:r>
              <a:rPr lang="en-US" i="1" dirty="0">
                <a:solidFill>
                  <a:prstClr val="black"/>
                </a:solidFill>
              </a:rPr>
              <a:t>We’ve mapped these communities to help ensure a fair and accurate 2020 Census.</a:t>
            </a:r>
          </a:p>
          <a:p>
            <a:pPr defTabSz="931774">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5E2DE50E-D824-4F21-934E-C6A9BAE9AD57}" type="slidenum">
              <a:rPr lang="en-US" smtClean="0"/>
              <a:t>17</a:t>
            </a:fld>
            <a:endParaRPr lang="en-US"/>
          </a:p>
        </p:txBody>
      </p:sp>
    </p:spTree>
    <p:extLst>
      <p:ext uri="{BB962C8B-B14F-4D97-AF65-F5344CB8AC3E}">
        <p14:creationId xmlns:p14="http://schemas.microsoft.com/office/powerpoint/2010/main" val="2184928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800" dirty="0"/>
              <a:t>All households will receive a letter asking to complete the census online, areas less likely to respond online will also receive a paper questionnaire. 6 attempts for in person follow up: 3 in person, 3 proxy</a:t>
            </a:r>
          </a:p>
          <a:p>
            <a:pPr lvl="2"/>
            <a:r>
              <a:rPr lang="en-US" sz="1800" dirty="0"/>
              <a:t>After 6 attempts, secondary sources will be used</a:t>
            </a:r>
          </a:p>
          <a:p>
            <a:pPr lvl="1"/>
            <a:endParaRPr lang="en-US" dirty="0"/>
          </a:p>
        </p:txBody>
      </p:sp>
      <p:sp>
        <p:nvSpPr>
          <p:cNvPr id="4" name="Slide Number Placeholder 3"/>
          <p:cNvSpPr>
            <a:spLocks noGrp="1"/>
          </p:cNvSpPr>
          <p:nvPr>
            <p:ph type="sldNum" sz="quarter" idx="10"/>
          </p:nvPr>
        </p:nvSpPr>
        <p:spPr/>
        <p:txBody>
          <a:bodyPr/>
          <a:lstStyle/>
          <a:p>
            <a:fld id="{5E2DE50E-D824-4F21-934E-C6A9BAE9AD57}" type="slidenum">
              <a:rPr lang="en-US" smtClean="0"/>
              <a:t>18</a:t>
            </a:fld>
            <a:endParaRPr lang="en-US"/>
          </a:p>
        </p:txBody>
      </p:sp>
    </p:spTree>
    <p:extLst>
      <p:ext uri="{BB962C8B-B14F-4D97-AF65-F5344CB8AC3E}">
        <p14:creationId xmlns:p14="http://schemas.microsoft.com/office/powerpoint/2010/main" val="1711828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95CC9-857B-48EE-87FE-93760A088EF4}" type="datetimeFigureOut">
              <a:rPr lang="en-US" smtClean="0">
                <a:solidFill>
                  <a:prstClr val="black">
                    <a:tint val="75000"/>
                  </a:prstClr>
                </a:solidFill>
              </a:rPr>
              <a:pPr/>
              <a:t>4/4/2020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4839"/>
            <a:ext cx="7671732"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71732" y="6024839"/>
            <a:ext cx="1472268" cy="81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56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95CC9-857B-48EE-87FE-93760A088EF4}" type="datetimeFigureOut">
              <a:rPr lang="en-US" smtClean="0">
                <a:solidFill>
                  <a:prstClr val="black">
                    <a:tint val="75000"/>
                  </a:prstClr>
                </a:solidFill>
              </a:rPr>
              <a:pPr/>
              <a:t>4/4/2020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201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95CC9-857B-48EE-87FE-93760A088EF4}" type="datetimeFigureOut">
              <a:rPr lang="en-US" smtClean="0">
                <a:solidFill>
                  <a:prstClr val="black">
                    <a:tint val="75000"/>
                  </a:prstClr>
                </a:solidFill>
              </a:rPr>
              <a:pPr/>
              <a:t>4/4/2020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7043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A0B945-6622-4B51-A448-4FBB1143DD1D}"/>
              </a:ext>
            </a:extLst>
          </p:cNvPr>
          <p:cNvSpPr/>
          <p:nvPr userDrawn="1"/>
        </p:nvSpPr>
        <p:spPr>
          <a:xfrm>
            <a:off x="7611763" y="0"/>
            <a:ext cx="153223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a:extLst>
              <a:ext uri="{FF2B5EF4-FFF2-40B4-BE49-F238E27FC236}">
                <a16:creationId xmlns:a16="http://schemas.microsoft.com/office/drawing/2014/main" id="{06D04B64-AA25-462F-B72A-9C56AC74FEFE}"/>
              </a:ext>
            </a:extLst>
          </p:cNvPr>
          <p:cNvSpPr>
            <a:spLocks noGrp="1"/>
          </p:cNvSpPr>
          <p:nvPr>
            <p:ph type="dt" sz="half" idx="10"/>
          </p:nvPr>
        </p:nvSpPr>
        <p:spPr/>
        <p:txBody>
          <a:bodyPr/>
          <a:lstStyle/>
          <a:p>
            <a:fld id="{53071A0D-F0B6-46C5-8025-1CA8955D7EC1}" type="datetimeFigureOut">
              <a:rPr lang="en-US" smtClean="0">
                <a:solidFill>
                  <a:prstClr val="black">
                    <a:tint val="75000"/>
                  </a:prstClr>
                </a:solidFill>
              </a:rPr>
              <a:pPr/>
              <a:t>4/4/2020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CD3A7A9-FBBC-4EB3-8576-413AF72FA23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1435B525-2519-48B1-BB33-7E9584921E63}"/>
              </a:ext>
            </a:extLst>
          </p:cNvPr>
          <p:cNvSpPr>
            <a:spLocks noGrp="1"/>
          </p:cNvSpPr>
          <p:nvPr>
            <p:ph type="sldNum" sz="quarter" idx="12"/>
          </p:nvPr>
        </p:nvSpPr>
        <p:spPr>
          <a:xfrm>
            <a:off x="6988904" y="6356353"/>
            <a:ext cx="2057400" cy="365125"/>
          </a:xfrm>
        </p:spPr>
        <p:txBody>
          <a:bodyPr/>
          <a:lstStyle>
            <a:lvl1pPr>
              <a:defRPr sz="1100">
                <a:solidFill>
                  <a:schemeClr val="bg1"/>
                </a:solidFill>
                <a:latin typeface="Arial" panose="020B0604020202020204" pitchFamily="34" charset="0"/>
                <a:cs typeface="Arial" panose="020B0604020202020204" pitchFamily="34" charset="0"/>
              </a:defRPr>
            </a:lvl1pPr>
          </a:lstStyle>
          <a:p>
            <a:fld id="{BA01BFE2-7F1F-4EEC-931B-0CC28E0FAAC8}" type="slidenum">
              <a:rPr lang="en-US" smtClean="0">
                <a:solidFill>
                  <a:prstClr val="white"/>
                </a:solidFill>
              </a:rPr>
              <a:pPr/>
              <a:t>‹#›</a:t>
            </a:fld>
            <a:endParaRPr lang="en-US" dirty="0">
              <a:solidFill>
                <a:prstClr val="white"/>
              </a:solidFill>
            </a:endParaRPr>
          </a:p>
        </p:txBody>
      </p:sp>
      <p:sp>
        <p:nvSpPr>
          <p:cNvPr id="7" name="Oval 6">
            <a:extLst>
              <a:ext uri="{FF2B5EF4-FFF2-40B4-BE49-F238E27FC236}">
                <a16:creationId xmlns:a16="http://schemas.microsoft.com/office/drawing/2014/main" id="{F484965F-6D54-4801-9190-85C7063B5816}"/>
              </a:ext>
            </a:extLst>
          </p:cNvPr>
          <p:cNvSpPr/>
          <p:nvPr userDrawn="1"/>
        </p:nvSpPr>
        <p:spPr>
          <a:xfrm>
            <a:off x="6762237" y="2422443"/>
            <a:ext cx="1699054" cy="208417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2" descr="Image result for census">
            <a:extLst>
              <a:ext uri="{FF2B5EF4-FFF2-40B4-BE49-F238E27FC236}">
                <a16:creationId xmlns:a16="http://schemas.microsoft.com/office/drawing/2014/main" id="{CA4137FF-44B3-487A-A39A-8DA7C14277B4}"/>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001428" y="2752468"/>
            <a:ext cx="1220671" cy="142411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2B6CD9F8-93F9-492E-9196-FBE87E340A0B}"/>
              </a:ext>
            </a:extLst>
          </p:cNvPr>
          <p:cNvSpPr>
            <a:spLocks noGrp="1"/>
          </p:cNvSpPr>
          <p:nvPr>
            <p:ph type="title"/>
          </p:nvPr>
        </p:nvSpPr>
        <p:spPr>
          <a:xfrm>
            <a:off x="177630" y="272257"/>
            <a:ext cx="6427058" cy="1325563"/>
          </a:xfrm>
        </p:spPr>
        <p:txBody>
          <a:bodyPr>
            <a:normAutofit/>
          </a:bodyPr>
          <a:lstStyle>
            <a:lvl1pPr algn="ctr">
              <a:defRPr sz="4400">
                <a:latin typeface="Arial Black" panose="020B0A04020102020204" pitchFamily="34" charset="0"/>
                <a:cs typeface="Arial" panose="020B060402020202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52A2533A-A80D-48C6-93B4-BE471EC26C4E}"/>
              </a:ext>
            </a:extLst>
          </p:cNvPr>
          <p:cNvSpPr>
            <a:spLocks noGrp="1"/>
          </p:cNvSpPr>
          <p:nvPr>
            <p:ph idx="1"/>
          </p:nvPr>
        </p:nvSpPr>
        <p:spPr>
          <a:xfrm>
            <a:off x="177630" y="1732756"/>
            <a:ext cx="6427058" cy="4351338"/>
          </a:xfrm>
        </p:spPr>
        <p:txBody>
          <a:bodyPr>
            <a:normAutofit/>
          </a:bodyPr>
          <a:lstStyle>
            <a:lvl1pPr>
              <a:defRPr sz="4000">
                <a:latin typeface="Arial" panose="020B0604020202020204" pitchFamily="34" charset="0"/>
                <a:cs typeface="Arial" panose="020B0604020202020204" pitchFamily="34" charset="0"/>
              </a:defRPr>
            </a:lvl1pPr>
            <a:lvl2pPr>
              <a:defRPr sz="3600">
                <a:latin typeface="Arial" panose="020B0604020202020204" pitchFamily="34" charset="0"/>
                <a:cs typeface="Arial" panose="020B0604020202020204" pitchFamily="34" charset="0"/>
              </a:defRPr>
            </a:lvl2pPr>
            <a:lvl3pPr>
              <a:defRPr sz="32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9423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Utterly Blank">
    <p:spTree>
      <p:nvGrpSpPr>
        <p:cNvPr id="1" name=""/>
        <p:cNvGrpSpPr/>
        <p:nvPr/>
      </p:nvGrpSpPr>
      <p:grpSpPr>
        <a:xfrm>
          <a:off x="0" y="0"/>
          <a:ext cx="0" cy="0"/>
          <a:chOff x="0" y="0"/>
          <a:chExt cx="0" cy="0"/>
        </a:xfrm>
      </p:grpSpPr>
      <p:sp>
        <p:nvSpPr>
          <p:cNvPr id="226" name="Shape 226"/>
          <p:cNvSpPr>
            <a:spLocks noGrp="1"/>
          </p:cNvSpPr>
          <p:nvPr>
            <p:ph type="sldNum" sz="quarter" idx="2"/>
          </p:nvPr>
        </p:nvSpPr>
        <p:spPr>
          <a:xfrm>
            <a:off x="8912020" y="6582667"/>
            <a:ext cx="154401" cy="156966"/>
          </a:xfrm>
          <a:prstGeom prst="rect">
            <a:avLst/>
          </a:prstGeom>
          <a:ln w="12700">
            <a:miter lim="400000"/>
          </a:ln>
        </p:spPr>
        <p:txBody>
          <a:bodyPr wrap="none" lIns="32004" tIns="32004" rIns="32004" bIns="32004">
            <a:spAutoFit/>
          </a:bodyPr>
          <a:lstStyle>
            <a:lvl1pPr algn="ctr" defTabSz="172022">
              <a:spcBef>
                <a:spcPts val="0"/>
              </a:spcBef>
              <a:defRPr sz="600">
                <a:solidFill>
                  <a:srgbClr val="606060"/>
                </a:solidFill>
                <a:latin typeface="Avenir Next"/>
                <a:ea typeface="Avenir Next"/>
                <a:cs typeface="Avenir Next"/>
                <a:sym typeface="Avenir Next"/>
              </a:defRPr>
            </a:lvl1pPr>
          </a:lstStyle>
          <a:p>
            <a:pPr lvl="0"/>
            <a:fld id="{86CB4B4D-7CA3-9044-876B-883B54F8677D}" type="slidenum">
              <a:t>‹#›</a:t>
            </a:fld>
            <a:endParaRPr/>
          </a:p>
        </p:txBody>
      </p:sp>
    </p:spTree>
    <p:extLst>
      <p:ext uri="{BB962C8B-B14F-4D97-AF65-F5344CB8AC3E}">
        <p14:creationId xmlns:p14="http://schemas.microsoft.com/office/powerpoint/2010/main" val="314212019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95CC9-857B-48EE-87FE-93760A088EF4}" type="datetimeFigureOut">
              <a:rPr lang="en-US" smtClean="0">
                <a:solidFill>
                  <a:prstClr val="black">
                    <a:tint val="75000"/>
                  </a:prstClr>
                </a:solidFill>
              </a:rPr>
              <a:pPr/>
              <a:t>4/4/2020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24839"/>
            <a:ext cx="7671732"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71732" y="6024839"/>
            <a:ext cx="1472268" cy="81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054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95CC9-857B-48EE-87FE-93760A088EF4}" type="datetimeFigureOut">
              <a:rPr lang="en-US" smtClean="0">
                <a:solidFill>
                  <a:prstClr val="black">
                    <a:tint val="75000"/>
                  </a:prstClr>
                </a:solidFill>
              </a:rPr>
              <a:pPr/>
              <a:t>4/4/2020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46787"/>
            <a:ext cx="914400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81796" y="6023717"/>
            <a:ext cx="1474787"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321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95CC9-857B-48EE-87FE-93760A088EF4}" type="datetimeFigureOut">
              <a:rPr lang="en-US" smtClean="0">
                <a:solidFill>
                  <a:prstClr val="black">
                    <a:tint val="75000"/>
                  </a:prstClr>
                </a:solidFill>
              </a:rPr>
              <a:pPr/>
              <a:t>4/4/2020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2908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95CC9-857B-48EE-87FE-93760A088EF4}" type="datetimeFigureOut">
              <a:rPr lang="en-US" smtClean="0">
                <a:solidFill>
                  <a:prstClr val="black">
                    <a:tint val="75000"/>
                  </a:prstClr>
                </a:solidFill>
              </a:rPr>
              <a:pPr/>
              <a:t>4/4/2020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7397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95CC9-857B-48EE-87FE-93760A088EF4}" type="datetimeFigureOut">
              <a:rPr lang="en-US" smtClean="0">
                <a:solidFill>
                  <a:prstClr val="black">
                    <a:tint val="75000"/>
                  </a:prstClr>
                </a:solidFill>
              </a:rPr>
              <a:pPr/>
              <a:t>4/4/2020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8562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95CC9-857B-48EE-87FE-93760A088EF4}" type="datetimeFigureOut">
              <a:rPr lang="en-US" smtClean="0">
                <a:solidFill>
                  <a:prstClr val="black">
                    <a:tint val="75000"/>
                  </a:prstClr>
                </a:solidFill>
              </a:rPr>
              <a:pPr/>
              <a:t>4/4/2020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207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95CC9-857B-48EE-87FE-93760A088EF4}" type="datetimeFigureOut">
              <a:rPr lang="en-US" smtClean="0">
                <a:solidFill>
                  <a:prstClr val="black">
                    <a:tint val="75000"/>
                  </a:prstClr>
                </a:solidFill>
              </a:rPr>
              <a:pPr/>
              <a:t>4/4/2020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46787"/>
            <a:ext cx="914400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81796" y="6023717"/>
            <a:ext cx="1474787"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708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95CC9-857B-48EE-87FE-93760A088EF4}" type="datetimeFigureOut">
              <a:rPr lang="en-US" smtClean="0">
                <a:solidFill>
                  <a:prstClr val="black">
                    <a:tint val="75000"/>
                  </a:prstClr>
                </a:solidFill>
              </a:rPr>
              <a:pPr/>
              <a:t>4/4/2020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7459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95CC9-857B-48EE-87FE-93760A088EF4}" type="datetimeFigureOut">
              <a:rPr lang="en-US" smtClean="0">
                <a:solidFill>
                  <a:prstClr val="black">
                    <a:tint val="75000"/>
                  </a:prstClr>
                </a:solidFill>
              </a:rPr>
              <a:pPr/>
              <a:t>4/4/2020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0735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95CC9-857B-48EE-87FE-93760A088EF4}" type="datetimeFigureOut">
              <a:rPr lang="en-US" smtClean="0">
                <a:solidFill>
                  <a:prstClr val="black">
                    <a:tint val="75000"/>
                  </a:prstClr>
                </a:solidFill>
              </a:rPr>
              <a:pPr/>
              <a:t>4/4/2020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5910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95CC9-857B-48EE-87FE-93760A088EF4}" type="datetimeFigureOut">
              <a:rPr lang="en-US" smtClean="0">
                <a:solidFill>
                  <a:prstClr val="black">
                    <a:tint val="75000"/>
                  </a:prstClr>
                </a:solidFill>
              </a:rPr>
              <a:pPr/>
              <a:t>4/4/2020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3072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95CC9-857B-48EE-87FE-93760A088EF4}" type="datetimeFigureOut">
              <a:rPr lang="en-US" smtClean="0">
                <a:solidFill>
                  <a:prstClr val="black">
                    <a:tint val="75000"/>
                  </a:prstClr>
                </a:solidFill>
              </a:rPr>
              <a:pPr/>
              <a:t>4/4/2020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968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95CC9-857B-48EE-87FE-93760A088EF4}" type="datetimeFigureOut">
              <a:rPr lang="en-US" smtClean="0">
                <a:solidFill>
                  <a:prstClr val="black">
                    <a:tint val="75000"/>
                  </a:prstClr>
                </a:solidFill>
              </a:rPr>
              <a:pPr/>
              <a:t>4/4/2020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6187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95CC9-857B-48EE-87FE-93760A088EF4}" type="datetimeFigureOut">
              <a:rPr lang="en-US" smtClean="0">
                <a:solidFill>
                  <a:prstClr val="black">
                    <a:tint val="75000"/>
                  </a:prstClr>
                </a:solidFill>
              </a:rPr>
              <a:pPr/>
              <a:t>4/4/2020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685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95CC9-857B-48EE-87FE-93760A088EF4}" type="datetimeFigureOut">
              <a:rPr lang="en-US" smtClean="0">
                <a:solidFill>
                  <a:prstClr val="black">
                    <a:tint val="75000"/>
                  </a:prstClr>
                </a:solidFill>
              </a:rPr>
              <a:pPr/>
              <a:t>4/4/2020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9961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95CC9-857B-48EE-87FE-93760A088EF4}" type="datetimeFigureOut">
              <a:rPr lang="en-US" smtClean="0">
                <a:solidFill>
                  <a:prstClr val="black">
                    <a:tint val="75000"/>
                  </a:prstClr>
                </a:solidFill>
              </a:rPr>
              <a:pPr/>
              <a:t>4/4/2020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865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95CC9-857B-48EE-87FE-93760A088EF4}" type="datetimeFigureOut">
              <a:rPr lang="en-US" smtClean="0">
                <a:solidFill>
                  <a:prstClr val="black">
                    <a:tint val="75000"/>
                  </a:prstClr>
                </a:solidFill>
              </a:rPr>
              <a:pPr/>
              <a:t>4/4/2020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7721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95CC9-857B-48EE-87FE-93760A088EF4}" type="datetimeFigureOut">
              <a:rPr lang="en-US" smtClean="0">
                <a:solidFill>
                  <a:prstClr val="black">
                    <a:tint val="75000"/>
                  </a:prstClr>
                </a:solidFill>
              </a:rPr>
              <a:pPr/>
              <a:t>4/4/2020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832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95CC9-857B-48EE-87FE-93760A088EF4}" type="datetimeFigureOut">
              <a:rPr lang="en-US" smtClean="0">
                <a:solidFill>
                  <a:prstClr val="black">
                    <a:tint val="75000"/>
                  </a:prstClr>
                </a:solidFill>
              </a:rPr>
              <a:pPr/>
              <a:t>4/4/2020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4126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95CC9-857B-48EE-87FE-93760A088EF4}" type="datetimeFigureOut">
              <a:rPr lang="en-US" smtClean="0">
                <a:solidFill>
                  <a:prstClr val="black">
                    <a:tint val="75000"/>
                  </a:prstClr>
                </a:solidFill>
              </a:rPr>
              <a:pPr/>
              <a:t>4/4/2020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050006"/>
            <a:ext cx="914400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67815" y="6040437"/>
            <a:ext cx="1474787"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189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Lst>
  <p:txStyles>
    <p:titleStyle>
      <a:lvl1pPr algn="ctr" defTabSz="914400" rtl="0" eaLnBrk="1" latinLnBrk="0" hangingPunct="1">
        <a:spcBef>
          <a:spcPct val="0"/>
        </a:spcBef>
        <a:buNone/>
        <a:defRPr sz="4400" b="1" i="0" kern="1200" baseline="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95CC9-857B-48EE-87FE-93760A088EF4}" type="datetimeFigureOut">
              <a:rPr lang="en-US" smtClean="0">
                <a:solidFill>
                  <a:prstClr val="black">
                    <a:tint val="75000"/>
                  </a:prstClr>
                </a:solidFill>
              </a:rPr>
              <a:pPr/>
              <a:t>4/4/2020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498EB-79F8-4DF7-ABF5-FFB879D4AB46}"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050006"/>
            <a:ext cx="914400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67815" y="6040437"/>
            <a:ext cx="1474787"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5130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b="1" i="0" kern="1200" baseline="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sl.texas.gov/sites/default/files/public/tslac/ld/census2020/50Ways.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hyperlink" Target="https://www.census.gov/programs-surveys/decennial-census/2020-census/planning-management/planning-docs/exe-sum.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2020census.gov/en/response-rates.html?utm_campaign=20200327msc20s1ccallnl&amp;utm_medium=email&amp;utm_source=govdeliver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censushardtocountmaps2020.us/"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my2020census.gov/"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www.census.gov/programs-surveys/decennial-census/2020-census/planning-management/memo-series/2020-memo-2019_18.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hyperlink" Target="http://www.cencomfut.com/Census2020.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s://www.census.gov/mso/www/training/pdf/race-ethnicity-onepager.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federalregister.gov/documents/2016/09/30/2016-23672/standards-for-maintaining-collecting-and-presenting-federal-data-on-race-and-ethnicity"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2.census.gov/programs-surveys/decennial/2020/program-management/final-analysis-reports/2015nct-race-ethnicity-analysis.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census.gov/topics/population/race/about.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nytimes.com/2019/12/15/world/americas/trump-jews-executive-order.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census.gov/data-tools/demo/race/MREAD_1790_2010.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census.gov/programs-surveys/decennial-census/2020-census/planning-management/language-resources/language-guides.htm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recruitment.2020census.gov/ats/careersite/census.aspx?site=1&amp;c=census" TargetMode="External"/><Relationship Id="rId2" Type="http://schemas.openxmlformats.org/officeDocument/2006/relationships/hyperlink" Target="https://www.census.gov/job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pT19VwBAqKA" TargetMode="External"/><Relationship Id="rId2" Type="http://schemas.openxmlformats.org/officeDocument/2006/relationships/hyperlink" Target="https://censuscounts.org/wp-content/uploads/2019/11/GCPI-ESOI-Differential-Privacy-in-the-2020-Census-20191107.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opulation.un.org/wpp/Graphs/DemographicProfiles/Pyramid/900"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census.gov/partners.html"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Los.Angeles.Regional.Office@census.gov"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census.gov/library/visualizations/interactive/2020-complete-count-committees.html?utm_campaign=20190619msc20s1ccallrs&amp;utm_medium=email&amp;utm_source=govdeliver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3" Type="http://schemas.openxmlformats.org/officeDocument/2006/relationships/hyperlink" Target="https://www.unitedwaywinecountry.org/servlet/eAndar.article/4/United-Way-of-the-Wine-Country" TargetMode="External"/><Relationship Id="rId2" Type="http://schemas.openxmlformats.org/officeDocument/2006/relationships/hyperlink" Target="https://census.ca.gov/complete-count/"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census.gov/library/visualizations/interactive/2020-complete-count-committees.html?utm_campaign=20190619msc20s1ccallrs&amp;utm_medium=email&amp;utm_source=govdeliver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8.xml.rels><?xml version="1.0" encoding="UTF-8" standalone="yes"?>
<Relationships xmlns="http://schemas.openxmlformats.org/package/2006/relationships"><Relationship Id="rId3" Type="http://schemas.openxmlformats.org/officeDocument/2006/relationships/hyperlink" Target="https://www.census.gov/partners/toolkit.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9.xml.rels><?xml version="1.0" encoding="UTF-8" standalone="yes"?>
<Relationships xmlns="http://schemas.openxmlformats.org/package/2006/relationships"><Relationship Id="rId2" Type="http://schemas.openxmlformats.org/officeDocument/2006/relationships/hyperlink" Target="https://sonomacounty.ca.gov/CAO/Census-2020/Complete-Count-Committe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censuscounts.org/" TargetMode="External"/><Relationship Id="rId4" Type="http://schemas.openxmlformats.org/officeDocument/2006/relationships/image" Target="../media/image39.png"/></Relationships>
</file>

<file path=ppt/slides/_rels/slide7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png"/><Relationship Id="rId21" Type="http://schemas.openxmlformats.org/officeDocument/2006/relationships/hyperlink" Target="http://www.cencomfut.com/Census2020.html" TargetMode="External"/><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22.xml"/><Relationship Id="rId16" Type="http://schemas.openxmlformats.org/officeDocument/2006/relationships/image" Target="../media/image53.png"/><Relationship Id="rId20" Type="http://schemas.openxmlformats.org/officeDocument/2006/relationships/image" Target="../media/image56.jpeg"/><Relationship Id="rId1" Type="http://schemas.openxmlformats.org/officeDocument/2006/relationships/slideLayout" Target="../slideLayouts/slideLayout4.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19" Type="http://schemas.openxmlformats.org/officeDocument/2006/relationships/hyperlink" Target="https://censuscounts.org/" TargetMode="External"/><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censushardtocountmaps2020.us/"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hyperlink" Target="http://www.census.gov/ROAM" TargetMode="Externa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www.census.gov/programs-surveys/decennial-census/2020-census/research-testing/communications-research/2020_cbams.html"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mailto:Rumors@census.gov"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lwv.org/tag/gerrymandering" TargetMode="External"/><Relationship Id="rId2" Type="http://schemas.openxmlformats.org/officeDocument/2006/relationships/hyperlink" Target="http://www.ncsl.org/research/redistricting/redistricting-criteria.aspx" TargetMode="External"/><Relationship Id="rId1" Type="http://schemas.openxmlformats.org/officeDocument/2006/relationships/slideLayout" Target="../slideLayouts/slideLayout2.xml"/><Relationship Id="rId6" Type="http://schemas.openxmlformats.org/officeDocument/2006/relationships/hyperlink" Target="https://www.brennancenter.org/our-work/research-reports/state-redistricting-bills-2019" TargetMode="External"/><Relationship Id="rId5" Type="http://schemas.openxmlformats.org/officeDocument/2006/relationships/hyperlink" Target="https://www.brennancenter.org/our-work/analysis-opinion/state-redistricting-litigation-november-13-2019" TargetMode="External"/><Relationship Id="rId4" Type="http://schemas.openxmlformats.org/officeDocument/2006/relationships/hyperlink" Target="https://www.lwv.org/redistricting/people-powered-fair-mapstm"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rslc.gop/redmap/" TargetMode="External"/><Relationship Id="rId2" Type="http://schemas.openxmlformats.org/officeDocument/2006/relationships/hyperlink" Target="http://www.redistrictingmajorityproject.com/" TargetMode="External"/><Relationship Id="rId1" Type="http://schemas.openxmlformats.org/officeDocument/2006/relationships/slideLayout" Target="../slideLayouts/slideLayout2.xml"/><Relationship Id="rId6" Type="http://schemas.openxmlformats.org/officeDocument/2006/relationships/hyperlink" Target="https://allontheline.org/" TargetMode="External"/><Relationship Id="rId5" Type="http://schemas.openxmlformats.org/officeDocument/2006/relationships/hyperlink" Target="https://alhttps/democraticredistricting.com/" TargetMode="External"/><Relationship Id="rId4" Type="http://schemas.openxmlformats.org/officeDocument/2006/relationships/hyperlink" Target="https://www.theatlantic.com/politics/archive/2017/10/gerrymandering-technology-redmap-2020/543888/"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www.brennancenter.org/new-voting-restrictions-america" TargetMode="Externa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3" Type="http://schemas.openxmlformats.org/officeDocument/2006/relationships/hyperlink" Target="mailto:LDupree@CommunityActionPartnership.com" TargetMode="External"/><Relationship Id="rId2" Type="http://schemas.openxmlformats.org/officeDocument/2006/relationships/hyperlink" Target="mailto:LMarsh@CommunityActionPartnership.com"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hyperlink" Target="mailto:allen@stansbury.net" TargetMode="External"/><Relationship Id="rId4" Type="http://schemas.openxmlformats.org/officeDocument/2006/relationships/hyperlink" Target="mailto:jmJMasters@cencomfu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2438400"/>
            <a:ext cx="5638800" cy="3657600"/>
          </a:xfrm>
        </p:spPr>
        <p:txBody>
          <a:bodyPr>
            <a:normAutofit fontScale="85000" lnSpcReduction="20000"/>
          </a:bodyPr>
          <a:lstStyle/>
          <a:p>
            <a:pPr marL="0" indent="0" algn="ctr">
              <a:spcBef>
                <a:spcPts val="0"/>
              </a:spcBef>
              <a:buNone/>
              <a:defRPr/>
            </a:pPr>
            <a:endParaRPr lang="en-US" sz="3600" b="1" dirty="0"/>
          </a:p>
          <a:p>
            <a:pPr marL="0" indent="0" algn="ctr">
              <a:spcBef>
                <a:spcPts val="0"/>
              </a:spcBef>
              <a:buNone/>
              <a:defRPr/>
            </a:pPr>
            <a:r>
              <a:rPr lang="en-US" sz="3600" b="1" dirty="0"/>
              <a:t>Oakmont Symposium</a:t>
            </a:r>
          </a:p>
          <a:p>
            <a:pPr marL="0" indent="0" algn="ctr">
              <a:spcBef>
                <a:spcPts val="0"/>
              </a:spcBef>
              <a:buNone/>
              <a:defRPr/>
            </a:pPr>
            <a:r>
              <a:rPr lang="en-US" sz="3600" b="1"/>
              <a:t>Sunday, April </a:t>
            </a:r>
            <a:r>
              <a:rPr lang="en-US" sz="3600" b="1" dirty="0"/>
              <a:t>7, 2020</a:t>
            </a:r>
          </a:p>
          <a:p>
            <a:pPr marL="0" indent="0" algn="ctr">
              <a:spcBef>
                <a:spcPts val="0"/>
              </a:spcBef>
              <a:buNone/>
              <a:defRPr/>
            </a:pPr>
            <a:endParaRPr lang="en-US" sz="3600" b="1" dirty="0"/>
          </a:p>
          <a:p>
            <a:pPr marL="0" indent="0" algn="ctr">
              <a:spcBef>
                <a:spcPts val="0"/>
              </a:spcBef>
              <a:buNone/>
              <a:defRPr/>
            </a:pPr>
            <a:r>
              <a:rPr lang="en-US" sz="3600" b="1" dirty="0"/>
              <a:t>Jim Masters</a:t>
            </a:r>
          </a:p>
          <a:p>
            <a:pPr marL="0" indent="0" algn="ctr">
              <a:spcBef>
                <a:spcPts val="0"/>
              </a:spcBef>
              <a:buNone/>
              <a:defRPr/>
            </a:pPr>
            <a:r>
              <a:rPr lang="en-US" sz="2800" b="1" dirty="0"/>
              <a:t>National Community Action Partnership</a:t>
            </a:r>
          </a:p>
          <a:p>
            <a:pPr marL="0" indent="0" algn="ctr">
              <a:spcBef>
                <a:spcPts val="0"/>
              </a:spcBef>
              <a:buNone/>
              <a:defRPr/>
            </a:pPr>
            <a:r>
              <a:rPr lang="en-US" sz="2800" b="1" i="1" dirty="0"/>
              <a:t>Center for Community Futures</a:t>
            </a:r>
          </a:p>
          <a:p>
            <a:pPr marL="0" indent="0" algn="ctr">
              <a:spcBef>
                <a:spcPts val="0"/>
              </a:spcBef>
              <a:buNone/>
              <a:defRPr/>
            </a:pPr>
            <a:endParaRPr lang="en-US" sz="3400" b="1" i="1" dirty="0"/>
          </a:p>
          <a:p>
            <a:pPr marL="0" indent="0" algn="ctr">
              <a:spcBef>
                <a:spcPts val="0"/>
              </a:spcBef>
              <a:buNone/>
              <a:defRPr/>
            </a:pPr>
            <a:r>
              <a:rPr lang="en-US" sz="3400" b="1" i="1" dirty="0"/>
              <a:t> </a:t>
            </a:r>
            <a:endParaRPr lang="en-US" sz="3600" b="1" i="1" dirty="0"/>
          </a:p>
          <a:p>
            <a:pPr marL="0" indent="0" algn="ctr">
              <a:spcBef>
                <a:spcPts val="0"/>
              </a:spcBef>
              <a:buNone/>
              <a:defRPr/>
            </a:pPr>
            <a:endParaRPr lang="en-US" sz="2400" dirty="0"/>
          </a:p>
          <a:p>
            <a:pPr marL="0" indent="0" algn="ctr">
              <a:spcBef>
                <a:spcPts val="0"/>
              </a:spcBef>
              <a:buNone/>
              <a:defRPr/>
            </a:pPr>
            <a:endParaRPr lang="en-US" sz="2000" dirty="0"/>
          </a:p>
          <a:p>
            <a:pPr marL="0" indent="0" algn="r">
              <a:spcBef>
                <a:spcPts val="0"/>
              </a:spcBef>
              <a:buNone/>
              <a:defRPr/>
            </a:pPr>
            <a:endParaRPr lang="en-US" sz="2000" dirty="0"/>
          </a:p>
          <a:p>
            <a:pPr algn="r">
              <a:spcBef>
                <a:spcPts val="0"/>
              </a:spcBef>
              <a:defRPr/>
            </a:pPr>
            <a:endParaRPr lang="en-US" sz="2250" dirty="0"/>
          </a:p>
          <a:p>
            <a:pPr algn="r">
              <a:defRPr/>
            </a:pPr>
            <a:endParaRPr lang="en-US" sz="2250" dirty="0"/>
          </a:p>
          <a:p>
            <a:pPr marL="0" indent="0" algn="r">
              <a:buNone/>
              <a:defRPr/>
            </a:pPr>
            <a:endParaRPr lang="en-US" sz="2250" dirty="0"/>
          </a:p>
        </p:txBody>
      </p:sp>
      <p:sp>
        <p:nvSpPr>
          <p:cNvPr id="7" name="Title 1"/>
          <p:cNvSpPr txBox="1">
            <a:spLocks/>
          </p:cNvSpPr>
          <p:nvPr/>
        </p:nvSpPr>
        <p:spPr>
          <a:xfrm>
            <a:off x="0" y="0"/>
            <a:ext cx="9144000" cy="22860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b="1"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dirty="0"/>
              <a:t>#</a:t>
            </a:r>
            <a:r>
              <a:rPr lang="en-US" dirty="0" err="1"/>
              <a:t>CountMeIn</a:t>
            </a:r>
            <a:r>
              <a:rPr lang="en-US" altLang="en-US" dirty="0">
                <a:solidFill>
                  <a:prstClr val="white"/>
                </a:solidFill>
              </a:rPr>
              <a:t>:</a:t>
            </a:r>
          </a:p>
          <a:p>
            <a:r>
              <a:rPr lang="en-US" dirty="0"/>
              <a:t>Making the Census Count </a:t>
            </a:r>
          </a:p>
          <a:p>
            <a:r>
              <a:rPr lang="en-US" dirty="0"/>
              <a:t>for Community Action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048000"/>
            <a:ext cx="2931363" cy="1755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841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1FB71-2E4E-4EF4-83EC-1DD96D3E56B5}"/>
              </a:ext>
            </a:extLst>
          </p:cNvPr>
          <p:cNvSpPr>
            <a:spLocks noGrp="1"/>
          </p:cNvSpPr>
          <p:nvPr>
            <p:ph type="title"/>
          </p:nvPr>
        </p:nvSpPr>
        <p:spPr>
          <a:xfrm>
            <a:off x="609600" y="304800"/>
            <a:ext cx="8229600" cy="3962400"/>
          </a:xfrm>
        </p:spPr>
        <p:txBody>
          <a:bodyPr>
            <a:normAutofit/>
          </a:bodyPr>
          <a:lstStyle/>
          <a:p>
            <a:r>
              <a:rPr lang="en-US" sz="6000" dirty="0"/>
              <a:t>The decennial census counts the total population</a:t>
            </a:r>
          </a:p>
        </p:txBody>
      </p:sp>
    </p:spTree>
    <p:extLst>
      <p:ext uri="{BB962C8B-B14F-4D97-AF65-F5344CB8AC3E}">
        <p14:creationId xmlns:p14="http://schemas.microsoft.com/office/powerpoint/2010/main" val="1363490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191499" cy="4107682"/>
          </a:xfrm>
        </p:spPr>
        <p:txBody>
          <a:bodyPr>
            <a:normAutofit/>
          </a:bodyPr>
          <a:lstStyle/>
          <a:p>
            <a:pPr marL="0" indent="0" algn="ctr" fontAlgn="base">
              <a:lnSpc>
                <a:spcPts val="3100"/>
              </a:lnSpc>
              <a:spcBef>
                <a:spcPts val="0"/>
              </a:spcBef>
              <a:spcAft>
                <a:spcPts val="2400"/>
              </a:spcAft>
              <a:buNone/>
            </a:pPr>
            <a:r>
              <a:rPr lang="en-US" sz="2750" i="1" dirty="0"/>
              <a:t>“</a:t>
            </a:r>
            <a:r>
              <a:rPr lang="en-US" sz="2750" i="1" dirty="0">
                <a:cs typeface="Times New Roman" panose="02020603050405020304" pitchFamily="18" charset="0"/>
              </a:rPr>
              <a:t>Representatives and direct Taxes shall be apportioned among the several States which</a:t>
            </a:r>
            <a:r>
              <a:rPr lang="en-US" sz="2750" dirty="0">
                <a:cs typeface="Times New Roman" panose="02020603050405020304" pitchFamily="18" charset="0"/>
              </a:rPr>
              <a:t> </a:t>
            </a:r>
            <a:r>
              <a:rPr lang="en-US" sz="2750" i="1" dirty="0">
                <a:cs typeface="Times New Roman" panose="02020603050405020304" pitchFamily="18" charset="0"/>
              </a:rPr>
              <a:t>may be included within this Union, according to their respective numbers, counting </a:t>
            </a:r>
            <a:r>
              <a:rPr lang="en-US" sz="2750" i="1" u="sng" dirty="0">
                <a:cs typeface="Times New Roman" panose="02020603050405020304" pitchFamily="18" charset="0"/>
              </a:rPr>
              <a:t>the whole number of persons</a:t>
            </a:r>
            <a:r>
              <a:rPr lang="en-US" sz="2750" i="1" dirty="0">
                <a:cs typeface="Times New Roman" panose="02020603050405020304" pitchFamily="18" charset="0"/>
              </a:rPr>
              <a:t> in each State.</a:t>
            </a:r>
            <a:endParaRPr lang="en-US" sz="1400" i="1" dirty="0">
              <a:cs typeface="Times New Roman" panose="02020603050405020304" pitchFamily="18" charset="0"/>
            </a:endParaRPr>
          </a:p>
          <a:p>
            <a:pPr marL="0" indent="0" algn="ctr" fontAlgn="base">
              <a:lnSpc>
                <a:spcPts val="3100"/>
              </a:lnSpc>
              <a:spcBef>
                <a:spcPts val="0"/>
              </a:spcBef>
              <a:buNone/>
            </a:pPr>
            <a:r>
              <a:rPr lang="en-US" sz="2750" i="1" spc="15" dirty="0">
                <a:cs typeface="Times New Roman" panose="02020603050405020304" pitchFamily="18" charset="0"/>
              </a:rPr>
              <a:t>The </a:t>
            </a:r>
            <a:r>
              <a:rPr lang="en-US" sz="2750" i="1" spc="10" dirty="0">
                <a:cs typeface="Times New Roman" panose="02020603050405020304" pitchFamily="18" charset="0"/>
              </a:rPr>
              <a:t>actual enumeration shall be </a:t>
            </a:r>
            <a:r>
              <a:rPr lang="en-US" sz="2750" i="1" spc="15" dirty="0">
                <a:cs typeface="Times New Roman" panose="02020603050405020304" pitchFamily="18" charset="0"/>
              </a:rPr>
              <a:t>made</a:t>
            </a:r>
            <a:r>
              <a:rPr lang="en-US" sz="2750" i="1" spc="10" dirty="0">
                <a:cs typeface="Times New Roman" panose="02020603050405020304" pitchFamily="18" charset="0"/>
              </a:rPr>
              <a:t>…within </a:t>
            </a:r>
            <a:r>
              <a:rPr lang="en-US" sz="2750" i="1" spc="5" dirty="0">
                <a:cs typeface="Times New Roman" panose="02020603050405020304" pitchFamily="18" charset="0"/>
              </a:rPr>
              <a:t>every </a:t>
            </a:r>
            <a:r>
              <a:rPr lang="en-US" sz="2750" i="1" spc="10" dirty="0">
                <a:cs typeface="Times New Roman" panose="02020603050405020304" pitchFamily="18" charset="0"/>
              </a:rPr>
              <a:t>subsequent term of ten </a:t>
            </a:r>
            <a:r>
              <a:rPr lang="en-US" sz="2750" i="1" spc="5" dirty="0">
                <a:cs typeface="Times New Roman" panose="02020603050405020304" pitchFamily="18" charset="0"/>
              </a:rPr>
              <a:t>years, </a:t>
            </a:r>
            <a:r>
              <a:rPr lang="en-US" sz="2750" i="1" spc="10" dirty="0">
                <a:cs typeface="Times New Roman" panose="02020603050405020304" pitchFamily="18" charset="0"/>
              </a:rPr>
              <a:t>in  such manner as they shall by law</a:t>
            </a:r>
            <a:r>
              <a:rPr lang="en-US" sz="2750" i="1" spc="-40" dirty="0">
                <a:cs typeface="Times New Roman" panose="02020603050405020304" pitchFamily="18" charset="0"/>
              </a:rPr>
              <a:t> </a:t>
            </a:r>
            <a:r>
              <a:rPr lang="en-US" sz="2750" i="1" spc="-15" dirty="0">
                <a:cs typeface="Times New Roman" panose="02020603050405020304" pitchFamily="18" charset="0"/>
              </a:rPr>
              <a:t>direct</a:t>
            </a:r>
            <a:r>
              <a:rPr lang="en-US" sz="2750" i="1" dirty="0">
                <a:cs typeface="Times New Roman" panose="02020603050405020304" pitchFamily="18" charset="0"/>
              </a:rPr>
              <a:t>”</a:t>
            </a:r>
            <a:endParaRPr lang="en-US" sz="2750" b="1" i="1" dirty="0">
              <a:cs typeface="Times New Roman" panose="02020603050405020304" pitchFamily="18" charset="0"/>
            </a:endParaRPr>
          </a:p>
          <a:p>
            <a:pPr lvl="1" algn="ctr" fontAlgn="base">
              <a:buFont typeface="Calibri" panose="020F0502020204030204" pitchFamily="34" charset="0"/>
              <a:buChar char="‐"/>
            </a:pPr>
            <a:r>
              <a:rPr lang="en-US" sz="2400" b="1" dirty="0">
                <a:cs typeface="Times New Roman" panose="02020603050405020304" pitchFamily="18" charset="0"/>
              </a:rPr>
              <a:t>US Constitution, Article 1, Section 2*</a:t>
            </a:r>
            <a:endParaRPr lang="en-US" sz="2400" dirty="0"/>
          </a:p>
        </p:txBody>
      </p:sp>
      <p:sp>
        <p:nvSpPr>
          <p:cNvPr id="2" name="TextBox 1"/>
          <p:cNvSpPr txBox="1"/>
          <p:nvPr/>
        </p:nvSpPr>
        <p:spPr>
          <a:xfrm>
            <a:off x="304800" y="5116670"/>
            <a:ext cx="8534400" cy="361637"/>
          </a:xfrm>
          <a:prstGeom prst="rect">
            <a:avLst/>
          </a:prstGeom>
          <a:noFill/>
        </p:spPr>
        <p:txBody>
          <a:bodyPr wrap="square" rtlCol="0">
            <a:spAutoFit/>
          </a:bodyPr>
          <a:lstStyle/>
          <a:p>
            <a:pPr>
              <a:lnSpc>
                <a:spcPts val="2100"/>
              </a:lnSpc>
            </a:pPr>
            <a:r>
              <a:rPr lang="en-US" b="1" dirty="0">
                <a:solidFill>
                  <a:schemeClr val="tx2">
                    <a:lumMod val="50000"/>
                  </a:schemeClr>
                </a:solidFill>
              </a:rPr>
              <a:t>*</a:t>
            </a:r>
            <a:r>
              <a:rPr lang="en-US" dirty="0">
                <a:solidFill>
                  <a:schemeClr val="tx2">
                    <a:lumMod val="50000"/>
                  </a:schemeClr>
                </a:solidFill>
              </a:rPr>
              <a:t>Language adjusted to reflect Amendment XIV, Article II to US Constitution, July 9, 1868</a:t>
            </a:r>
          </a:p>
        </p:txBody>
      </p:sp>
    </p:spTree>
    <p:extLst>
      <p:ext uri="{BB962C8B-B14F-4D97-AF65-F5344CB8AC3E}">
        <p14:creationId xmlns:p14="http://schemas.microsoft.com/office/powerpoint/2010/main" val="2248518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sz="4000" dirty="0"/>
              <a:t>Census Data is Used To…</a:t>
            </a:r>
          </a:p>
        </p:txBody>
      </p:sp>
      <p:sp>
        <p:nvSpPr>
          <p:cNvPr id="3" name="Content Placeholder 2"/>
          <p:cNvSpPr>
            <a:spLocks noGrp="1"/>
          </p:cNvSpPr>
          <p:nvPr>
            <p:ph idx="1"/>
          </p:nvPr>
        </p:nvSpPr>
        <p:spPr>
          <a:xfrm>
            <a:off x="609600" y="1219200"/>
            <a:ext cx="8077200" cy="4419600"/>
          </a:xfrm>
        </p:spPr>
        <p:txBody>
          <a:bodyPr>
            <a:normAutofit fontScale="70000" lnSpcReduction="20000"/>
          </a:bodyPr>
          <a:lstStyle/>
          <a:p>
            <a:pPr>
              <a:lnSpc>
                <a:spcPts val="2700"/>
              </a:lnSpc>
              <a:spcBef>
                <a:spcPts val="0"/>
              </a:spcBef>
              <a:spcAft>
                <a:spcPts val="1800"/>
              </a:spcAft>
            </a:pPr>
            <a:r>
              <a:rPr lang="en-US" sz="3600" b="1" dirty="0"/>
              <a:t>Apportion</a:t>
            </a:r>
            <a:r>
              <a:rPr lang="en-US" sz="3000" dirty="0"/>
              <a:t> the numbers of representatives among states.  </a:t>
            </a:r>
          </a:p>
          <a:p>
            <a:pPr>
              <a:lnSpc>
                <a:spcPts val="2600"/>
              </a:lnSpc>
              <a:spcBef>
                <a:spcPts val="0"/>
              </a:spcBef>
              <a:spcAft>
                <a:spcPts val="1800"/>
              </a:spcAft>
            </a:pPr>
            <a:r>
              <a:rPr lang="en-US" sz="4000" b="1" dirty="0"/>
              <a:t>Redistricting by states.  New lines for </a:t>
            </a:r>
            <a:r>
              <a:rPr lang="en-US" sz="3000" dirty="0"/>
              <a:t>congressional and state legislative districts,  school districts, et. al.</a:t>
            </a:r>
          </a:p>
          <a:p>
            <a:pPr>
              <a:lnSpc>
                <a:spcPts val="2600"/>
              </a:lnSpc>
              <a:spcBef>
                <a:spcPts val="0"/>
              </a:spcBef>
              <a:spcAft>
                <a:spcPts val="1800"/>
              </a:spcAft>
            </a:pPr>
            <a:r>
              <a:rPr lang="en-US" sz="3600" b="1" dirty="0"/>
              <a:t>Distribute</a:t>
            </a:r>
            <a:r>
              <a:rPr lang="en-US" sz="4000" b="1" dirty="0"/>
              <a:t> </a:t>
            </a:r>
            <a:r>
              <a:rPr lang="en-US" sz="3000" dirty="0"/>
              <a:t>federal dollars to states.</a:t>
            </a:r>
          </a:p>
          <a:p>
            <a:pPr>
              <a:lnSpc>
                <a:spcPts val="2600"/>
              </a:lnSpc>
              <a:spcBef>
                <a:spcPts val="0"/>
              </a:spcBef>
              <a:spcAft>
                <a:spcPts val="1800"/>
              </a:spcAft>
            </a:pPr>
            <a:r>
              <a:rPr lang="en-US" sz="3600" b="1" dirty="0"/>
              <a:t>Inform government planning </a:t>
            </a:r>
            <a:r>
              <a:rPr lang="en-US" sz="3000" dirty="0"/>
              <a:t>decisions at the federal, tribal, state and local level</a:t>
            </a:r>
          </a:p>
          <a:p>
            <a:pPr>
              <a:lnSpc>
                <a:spcPts val="2600"/>
              </a:lnSpc>
              <a:spcBef>
                <a:spcPts val="0"/>
              </a:spcBef>
              <a:spcAft>
                <a:spcPts val="1800"/>
              </a:spcAft>
            </a:pPr>
            <a:r>
              <a:rPr lang="en-US" sz="3600" b="1" dirty="0"/>
              <a:t>Inform organizational decisions </a:t>
            </a:r>
            <a:r>
              <a:rPr lang="en-US" sz="3000" dirty="0"/>
              <a:t>of businesses and non-profits (e.g., characteristics of populations , where to locate, etc.) </a:t>
            </a:r>
          </a:p>
          <a:p>
            <a:pPr>
              <a:lnSpc>
                <a:spcPts val="2600"/>
              </a:lnSpc>
              <a:spcBef>
                <a:spcPts val="0"/>
              </a:spcBef>
              <a:spcAft>
                <a:spcPts val="1800"/>
              </a:spcAft>
            </a:pPr>
            <a:r>
              <a:rPr lang="en-US" sz="3600" b="1" dirty="0"/>
              <a:t>Enforce</a:t>
            </a:r>
            <a:r>
              <a:rPr lang="en-US" sz="3000" b="1" dirty="0"/>
              <a:t> </a:t>
            </a:r>
            <a:r>
              <a:rPr lang="en-US" sz="3000" dirty="0"/>
              <a:t>voting rights and civil rights legislation</a:t>
            </a:r>
            <a:endParaRPr lang="en-US" dirty="0"/>
          </a:p>
        </p:txBody>
      </p:sp>
    </p:spTree>
    <p:extLst>
      <p:ext uri="{BB962C8B-B14F-4D97-AF65-F5344CB8AC3E}">
        <p14:creationId xmlns:p14="http://schemas.microsoft.com/office/powerpoint/2010/main" val="2151739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476E-9827-4FB6-A25F-CDAC2EEB67CC}"/>
              </a:ext>
            </a:extLst>
          </p:cNvPr>
          <p:cNvSpPr>
            <a:spLocks noGrp="1"/>
          </p:cNvSpPr>
          <p:nvPr>
            <p:ph type="title"/>
          </p:nvPr>
        </p:nvSpPr>
        <p:spPr>
          <a:xfrm>
            <a:off x="457200" y="229918"/>
            <a:ext cx="8229600" cy="2208481"/>
          </a:xfrm>
        </p:spPr>
        <p:txBody>
          <a:bodyPr>
            <a:normAutofit/>
          </a:bodyPr>
          <a:lstStyle/>
          <a:p>
            <a:r>
              <a:rPr lang="en-US" dirty="0"/>
              <a:t>50 ways census data are used</a:t>
            </a:r>
            <a:br>
              <a:rPr lang="en-US" dirty="0"/>
            </a:br>
            <a:r>
              <a:rPr lang="en-US" sz="1600" dirty="0">
                <a:hlinkClick r:id="rId2"/>
              </a:rPr>
              <a:t>https://www.tsl.texas.gov/sites/default/files/public/tslac/ld/census2020/50Ways.pdf</a:t>
            </a:r>
            <a:r>
              <a:rPr lang="en-US" sz="1600" dirty="0"/>
              <a:t> </a:t>
            </a:r>
          </a:p>
        </p:txBody>
      </p:sp>
      <p:sp>
        <p:nvSpPr>
          <p:cNvPr id="4" name="Content Placeholder 3">
            <a:extLst>
              <a:ext uri="{FF2B5EF4-FFF2-40B4-BE49-F238E27FC236}">
                <a16:creationId xmlns:a16="http://schemas.microsoft.com/office/drawing/2014/main" id="{ED214C12-1301-4B59-B7C8-B5D8B55026FB}"/>
              </a:ext>
            </a:extLst>
          </p:cNvPr>
          <p:cNvSpPr>
            <a:spLocks noGrp="1"/>
          </p:cNvSpPr>
          <p:nvPr>
            <p:ph idx="1"/>
          </p:nvPr>
        </p:nvSpPr>
        <p:spPr>
          <a:xfrm>
            <a:off x="0" y="1524000"/>
            <a:ext cx="8686800" cy="4525963"/>
          </a:xfrm>
        </p:spPr>
        <p:txBody>
          <a:bodyPr/>
          <a:lstStyle/>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08074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Census Economics</a:t>
            </a:r>
          </a:p>
        </p:txBody>
      </p:sp>
      <p:sp>
        <p:nvSpPr>
          <p:cNvPr id="3" name="Content Placeholder 2"/>
          <p:cNvSpPr>
            <a:spLocks noGrp="1"/>
          </p:cNvSpPr>
          <p:nvPr>
            <p:ph idx="1"/>
          </p:nvPr>
        </p:nvSpPr>
        <p:spPr>
          <a:xfrm>
            <a:off x="457200" y="1417638"/>
            <a:ext cx="8458200" cy="4602161"/>
          </a:xfrm>
        </p:spPr>
        <p:txBody>
          <a:bodyPr>
            <a:normAutofit fontScale="92500" lnSpcReduction="20000"/>
          </a:bodyPr>
          <a:lstStyle/>
          <a:p>
            <a:pPr>
              <a:spcAft>
                <a:spcPts val="800"/>
              </a:spcAft>
            </a:pPr>
            <a:r>
              <a:rPr lang="en-US" sz="2800" dirty="0"/>
              <a:t>The Census Bureau will spend over </a:t>
            </a:r>
            <a:r>
              <a:rPr lang="en-US" sz="2800" b="1" u="sng" dirty="0"/>
              <a:t>$15 BILLION</a:t>
            </a:r>
            <a:r>
              <a:rPr lang="en-US" sz="2800" b="1" dirty="0"/>
              <a:t> </a:t>
            </a:r>
            <a:r>
              <a:rPr lang="en-US" sz="2800" dirty="0"/>
              <a:t>to complete the count.  About 7 billion has been spent, and 7.3 billion will be spent in 2020.  Now, “fully funded.”</a:t>
            </a:r>
          </a:p>
          <a:p>
            <a:pPr>
              <a:spcAft>
                <a:spcPts val="800"/>
              </a:spcAft>
            </a:pPr>
            <a:r>
              <a:rPr lang="en-US" sz="2800" dirty="0"/>
              <a:t>The average cost for counting a household:</a:t>
            </a:r>
          </a:p>
          <a:p>
            <a:pPr lvl="1"/>
            <a:r>
              <a:rPr lang="en-US" sz="2400" b="1" dirty="0"/>
              <a:t>2020:  $107</a:t>
            </a:r>
          </a:p>
          <a:p>
            <a:endParaRPr lang="en-US" sz="2800" dirty="0"/>
          </a:p>
          <a:p>
            <a:r>
              <a:rPr lang="en-US" sz="2800" dirty="0"/>
              <a:t>The bureau is hiring about 500,000 people for the 2020 Census.  (Bureau civil servants = 4,265)</a:t>
            </a:r>
          </a:p>
          <a:p>
            <a:pPr marL="457200" lvl="1" indent="0">
              <a:buNone/>
            </a:pPr>
            <a:endParaRPr lang="en-US" dirty="0">
              <a:solidFill>
                <a:schemeClr val="tx2">
                  <a:lumMod val="75000"/>
                </a:schemeClr>
              </a:solidFill>
            </a:endParaRPr>
          </a:p>
          <a:p>
            <a:r>
              <a:rPr lang="en-US" sz="2800" dirty="0"/>
              <a:t>Every person counted is equal to $2,441.54 in federal funding to California – each year, for ten years!</a:t>
            </a:r>
            <a:r>
              <a:rPr lang="en-US" sz="2800" dirty="0">
                <a:solidFill>
                  <a:srgbClr val="FF0000"/>
                </a:solidFill>
              </a:rPr>
              <a:t> </a:t>
            </a:r>
            <a:endParaRPr lang="en-US" sz="1800" dirty="0"/>
          </a:p>
          <a:p>
            <a:pPr marL="0" indent="0">
              <a:buNone/>
            </a:pPr>
            <a:endParaRPr lang="en-US" sz="1800" dirty="0"/>
          </a:p>
          <a:p>
            <a:pPr marL="0" indent="0">
              <a:spcAft>
                <a:spcPts val="100"/>
              </a:spcAft>
              <a:buNone/>
            </a:pPr>
            <a:endParaRPr lang="en-US" sz="1600" dirty="0"/>
          </a:p>
        </p:txBody>
      </p:sp>
    </p:spTree>
    <p:extLst>
      <p:ext uri="{BB962C8B-B14F-4D97-AF65-F5344CB8AC3E}">
        <p14:creationId xmlns:p14="http://schemas.microsoft.com/office/powerpoint/2010/main" val="467747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4000" dirty="0"/>
              <a:t>Census Data Drives Dollars</a:t>
            </a:r>
          </a:p>
        </p:txBody>
      </p:sp>
      <p:sp>
        <p:nvSpPr>
          <p:cNvPr id="15" name="Rectangle 14"/>
          <p:cNvSpPr/>
          <p:nvPr/>
        </p:nvSpPr>
        <p:spPr>
          <a:xfrm>
            <a:off x="304800" y="990600"/>
            <a:ext cx="8534400" cy="707886"/>
          </a:xfrm>
          <a:prstGeom prst="rect">
            <a:avLst/>
          </a:prstGeom>
          <a:ln w="6350">
            <a:noFill/>
          </a:ln>
        </p:spPr>
        <p:txBody>
          <a:bodyPr wrap="square">
            <a:spAutoFit/>
          </a:bodyPr>
          <a:lstStyle/>
          <a:p>
            <a:pPr>
              <a:lnSpc>
                <a:spcPts val="2400"/>
              </a:lnSpc>
            </a:pPr>
            <a:r>
              <a:rPr lang="en-US" sz="1900" b="1" dirty="0">
                <a:solidFill>
                  <a:schemeClr val="tx2"/>
                </a:solidFill>
              </a:rPr>
              <a:t>In 2016</a:t>
            </a:r>
            <a:r>
              <a:rPr lang="en-US" b="1" dirty="0">
                <a:solidFill>
                  <a:schemeClr val="tx2"/>
                </a:solidFill>
              </a:rPr>
              <a:t>,</a:t>
            </a:r>
            <a:r>
              <a:rPr lang="en-US" sz="600" b="1" dirty="0">
                <a:solidFill>
                  <a:schemeClr val="tx2"/>
                </a:solidFill>
              </a:rPr>
              <a:t> </a:t>
            </a:r>
            <a:r>
              <a:rPr lang="en-US" sz="1900" b="1" dirty="0">
                <a:solidFill>
                  <a:schemeClr val="tx2"/>
                </a:solidFill>
              </a:rPr>
              <a:t>15 federal programs most used by CAAs relied on Census data to distribute </a:t>
            </a:r>
            <a:r>
              <a:rPr lang="en-US" sz="1600" b="1" dirty="0">
                <a:solidFill>
                  <a:schemeClr val="tx2">
                    <a:lumMod val="60000"/>
                    <a:lumOff val="40000"/>
                  </a:schemeClr>
                </a:solidFill>
                <a:latin typeface="Arial Black" panose="020B0A04020102020204" pitchFamily="34" charset="0"/>
                <a:cs typeface="Arial" panose="020B0604020202020204" pitchFamily="34" charset="0"/>
              </a:rPr>
              <a:t>$77 billion </a:t>
            </a:r>
            <a:r>
              <a:rPr lang="en-US" b="1" dirty="0">
                <a:solidFill>
                  <a:schemeClr val="tx2"/>
                </a:solidFill>
              </a:rPr>
              <a:t>or </a:t>
            </a:r>
            <a:r>
              <a:rPr lang="en-US" sz="1600" b="1" dirty="0">
                <a:solidFill>
                  <a:schemeClr val="tx2">
                    <a:lumMod val="60000"/>
                    <a:lumOff val="40000"/>
                  </a:schemeClr>
                </a:solidFill>
                <a:latin typeface="Arial Black" panose="020B0A04020102020204" pitchFamily="34" charset="0"/>
                <a:cs typeface="Arial" panose="020B0604020202020204" pitchFamily="34" charset="0"/>
              </a:rPr>
              <a:t>9</a:t>
            </a:r>
            <a:r>
              <a:rPr lang="en-US" sz="1200" b="1" dirty="0">
                <a:solidFill>
                  <a:schemeClr val="tx2">
                    <a:lumMod val="60000"/>
                    <a:lumOff val="40000"/>
                  </a:schemeClr>
                </a:solidFill>
                <a:latin typeface="Arial Black" panose="020B0A04020102020204" pitchFamily="34" charset="0"/>
                <a:cs typeface="Arial" panose="020B0604020202020204" pitchFamily="34" charset="0"/>
              </a:rPr>
              <a:t>%</a:t>
            </a:r>
            <a:r>
              <a:rPr lang="en-US" sz="1400" b="1" dirty="0">
                <a:solidFill>
                  <a:schemeClr val="tx2">
                    <a:lumMod val="60000"/>
                    <a:lumOff val="40000"/>
                  </a:schemeClr>
                </a:solidFill>
              </a:rPr>
              <a:t> </a:t>
            </a:r>
            <a:r>
              <a:rPr lang="en-US" sz="1900" b="1" dirty="0">
                <a:solidFill>
                  <a:schemeClr val="tx2"/>
                </a:solidFill>
              </a:rPr>
              <a:t>of</a:t>
            </a:r>
            <a:r>
              <a:rPr lang="en-US" sz="1600" b="1" dirty="0">
                <a:solidFill>
                  <a:schemeClr val="tx2"/>
                </a:solidFill>
              </a:rPr>
              <a:t> </a:t>
            </a:r>
            <a:r>
              <a:rPr lang="en-US" sz="1600" b="1" dirty="0">
                <a:solidFill>
                  <a:schemeClr val="tx2">
                    <a:lumMod val="60000"/>
                    <a:lumOff val="40000"/>
                  </a:schemeClr>
                </a:solidFill>
                <a:latin typeface="Arial Black" panose="020B0A04020102020204" pitchFamily="34" charset="0"/>
                <a:cs typeface="Arial" panose="020B0604020202020204" pitchFamily="34" charset="0"/>
              </a:rPr>
              <a:t>$864 billion</a:t>
            </a:r>
            <a:r>
              <a:rPr lang="en-US" sz="1600" b="1" dirty="0">
                <a:solidFill>
                  <a:schemeClr val="tx2">
                    <a:lumMod val="60000"/>
                    <a:lumOff val="40000"/>
                  </a:schemeClr>
                </a:solidFill>
                <a:cs typeface="Arial" panose="020B0604020202020204" pitchFamily="34" charset="0"/>
              </a:rPr>
              <a:t> </a:t>
            </a:r>
            <a:r>
              <a:rPr lang="en-US" sz="1900" b="1" dirty="0">
                <a:solidFill>
                  <a:schemeClr val="tx2"/>
                </a:solidFill>
              </a:rPr>
              <a:t>total federal program spending</a:t>
            </a:r>
          </a:p>
        </p:txBody>
      </p:sp>
      <p:pic>
        <p:nvPicPr>
          <p:cNvPr id="12" name="Content Placeholder 11"/>
          <p:cNvPicPr>
            <a:picLocks noGrp="1" noChangeAspect="1"/>
          </p:cNvPicPr>
          <p:nvPr>
            <p:ph idx="1"/>
          </p:nvPr>
        </p:nvPicPr>
        <p:blipFill rotWithShape="1">
          <a:blip r:embed="rId3">
            <a:extLst>
              <a:ext uri="{28A0092B-C50C-407E-A947-70E740481C1C}">
                <a14:useLocalDpi xmlns:a14="http://schemas.microsoft.com/office/drawing/2010/main" val="0"/>
              </a:ext>
            </a:extLst>
          </a:blip>
          <a:srcRect l="6486" t="3089" r="6241" b="1855"/>
          <a:stretch/>
        </p:blipFill>
        <p:spPr>
          <a:xfrm>
            <a:off x="304800" y="1928037"/>
            <a:ext cx="5029200" cy="3735840"/>
          </a:xfrm>
          <a:ln w="3175">
            <a:noFill/>
          </a:ln>
        </p:spPr>
      </p:pic>
      <p:cxnSp>
        <p:nvCxnSpPr>
          <p:cNvPr id="23" name="Straight Connector 22"/>
          <p:cNvCxnSpPr/>
          <p:nvPr/>
        </p:nvCxnSpPr>
        <p:spPr>
          <a:xfrm>
            <a:off x="152400" y="1716399"/>
            <a:ext cx="88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52400" y="960120"/>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rotWithShape="1">
          <a:blip r:embed="rId4">
            <a:extLst>
              <a:ext uri="{28A0092B-C50C-407E-A947-70E740481C1C}">
                <a14:useLocalDpi xmlns:a14="http://schemas.microsoft.com/office/drawing/2010/main" val="0"/>
              </a:ext>
            </a:extLst>
          </a:blip>
          <a:srcRect l="4964" t="3062" r="4082" b="3508"/>
          <a:stretch/>
        </p:blipFill>
        <p:spPr>
          <a:xfrm>
            <a:off x="5443986" y="1905000"/>
            <a:ext cx="3395214" cy="3984202"/>
          </a:xfrm>
          <a:prstGeom prst="rect">
            <a:avLst/>
          </a:prstGeom>
        </p:spPr>
      </p:pic>
    </p:spTree>
    <p:extLst>
      <p:ext uri="{BB962C8B-B14F-4D97-AF65-F5344CB8AC3E}">
        <p14:creationId xmlns:p14="http://schemas.microsoft.com/office/powerpoint/2010/main" val="2143752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0440-0CB6-4DFB-ABF8-DE1425A3DF18}"/>
              </a:ext>
            </a:extLst>
          </p:cNvPr>
          <p:cNvSpPr>
            <a:spLocks noGrp="1"/>
          </p:cNvSpPr>
          <p:nvPr>
            <p:ph type="title"/>
          </p:nvPr>
        </p:nvSpPr>
        <p:spPr/>
        <p:txBody>
          <a:bodyPr/>
          <a:lstStyle/>
          <a:p>
            <a:r>
              <a:rPr lang="en-US" dirty="0"/>
              <a:t>The Census Bureau Goal</a:t>
            </a:r>
          </a:p>
        </p:txBody>
      </p:sp>
      <p:sp>
        <p:nvSpPr>
          <p:cNvPr id="3" name="Content Placeholder 2">
            <a:extLst>
              <a:ext uri="{FF2B5EF4-FFF2-40B4-BE49-F238E27FC236}">
                <a16:creationId xmlns:a16="http://schemas.microsoft.com/office/drawing/2014/main" id="{413CAAAA-4537-4136-818A-385DDAC56023}"/>
              </a:ext>
            </a:extLst>
          </p:cNvPr>
          <p:cNvSpPr>
            <a:spLocks noGrp="1"/>
          </p:cNvSpPr>
          <p:nvPr>
            <p:ph idx="1"/>
          </p:nvPr>
        </p:nvSpPr>
        <p:spPr/>
        <p:txBody>
          <a:bodyPr>
            <a:normAutofit/>
          </a:bodyPr>
          <a:lstStyle/>
          <a:p>
            <a:r>
              <a:rPr lang="en-US" dirty="0"/>
              <a:t>“The goal of the 2020 Census is to count everyone once, only once, and in the right place.” </a:t>
            </a:r>
          </a:p>
          <a:p>
            <a:endParaRPr lang="en-US" dirty="0"/>
          </a:p>
          <a:p>
            <a:r>
              <a:rPr lang="en-US" dirty="0"/>
              <a:t>Operational Plan V4. </a:t>
            </a:r>
            <a:r>
              <a:rPr lang="en-US" sz="2800" dirty="0">
                <a:hlinkClick r:id="rId2"/>
              </a:rPr>
              <a:t>https://www.census.gov/programs-surveys/decennial-census/2020-census/planning-management/planning-docs/exe-sum.html</a:t>
            </a:r>
            <a:r>
              <a:rPr lang="en-US" sz="2800" dirty="0"/>
              <a:t> </a:t>
            </a:r>
          </a:p>
        </p:txBody>
      </p:sp>
    </p:spTree>
    <p:extLst>
      <p:ext uri="{BB962C8B-B14F-4D97-AF65-F5344CB8AC3E}">
        <p14:creationId xmlns:p14="http://schemas.microsoft.com/office/powerpoint/2010/main" val="408562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68362"/>
          </a:xfrm>
        </p:spPr>
        <p:txBody>
          <a:bodyPr>
            <a:normAutofit fontScale="90000"/>
          </a:bodyPr>
          <a:lstStyle/>
          <a:p>
            <a:r>
              <a:rPr lang="en-US" dirty="0"/>
              <a:t>The 2020 Census</a:t>
            </a:r>
            <a:br>
              <a:rPr lang="en-US" dirty="0"/>
            </a:br>
            <a:r>
              <a:rPr lang="en-US" dirty="0"/>
              <a:t> Operational Timeline</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752600"/>
            <a:ext cx="8686800" cy="3200400"/>
          </a:xfrm>
        </p:spPr>
      </p:pic>
    </p:spTree>
    <p:extLst>
      <p:ext uri="{BB962C8B-B14F-4D97-AF65-F5344CB8AC3E}">
        <p14:creationId xmlns:p14="http://schemas.microsoft.com/office/powerpoint/2010/main" val="1017254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a:lnSpc>
                <a:spcPts val="4200"/>
              </a:lnSpc>
            </a:pPr>
            <a:r>
              <a:rPr lang="en-US" dirty="0"/>
              <a:t>2020 Census</a:t>
            </a:r>
            <a:br>
              <a:rPr lang="en-US" dirty="0"/>
            </a:br>
            <a:r>
              <a:rPr lang="en-US" dirty="0"/>
              <a:t>Counting The Population - Methods</a:t>
            </a:r>
          </a:p>
        </p:txBody>
      </p:sp>
      <p:sp>
        <p:nvSpPr>
          <p:cNvPr id="3" name="Content Placeholder 2"/>
          <p:cNvSpPr>
            <a:spLocks noGrp="1"/>
          </p:cNvSpPr>
          <p:nvPr>
            <p:ph idx="1"/>
          </p:nvPr>
        </p:nvSpPr>
        <p:spPr>
          <a:xfrm>
            <a:off x="381000" y="1371601"/>
            <a:ext cx="8229600" cy="4495799"/>
          </a:xfrm>
        </p:spPr>
        <p:txBody>
          <a:bodyPr>
            <a:noAutofit/>
          </a:bodyPr>
          <a:lstStyle/>
          <a:p>
            <a:pPr>
              <a:lnSpc>
                <a:spcPts val="2900"/>
              </a:lnSpc>
              <a:spcBef>
                <a:spcPts val="0"/>
              </a:spcBef>
              <a:spcAft>
                <a:spcPts val="1800"/>
              </a:spcAft>
            </a:pPr>
            <a:r>
              <a:rPr lang="en-US" sz="2800" b="1" dirty="0"/>
              <a:t>95%</a:t>
            </a:r>
            <a:r>
              <a:rPr lang="en-US" sz="2800" dirty="0"/>
              <a:t> of households will receive a letter with instructions about how to fill out the form online, or how to call the CQA center.</a:t>
            </a:r>
          </a:p>
          <a:p>
            <a:pPr>
              <a:lnSpc>
                <a:spcPts val="2900"/>
              </a:lnSpc>
              <a:spcBef>
                <a:spcPts val="0"/>
              </a:spcBef>
              <a:spcAft>
                <a:spcPts val="1800"/>
              </a:spcAft>
            </a:pPr>
            <a:r>
              <a:rPr lang="en-US" sz="2800" b="1" dirty="0"/>
              <a:t>5% </a:t>
            </a:r>
            <a:r>
              <a:rPr lang="en-US" sz="2800" dirty="0"/>
              <a:t>of households will have the letter dropped off.  </a:t>
            </a:r>
          </a:p>
          <a:p>
            <a:pPr>
              <a:lnSpc>
                <a:spcPts val="2900"/>
              </a:lnSpc>
              <a:spcBef>
                <a:spcPts val="0"/>
              </a:spcBef>
              <a:spcAft>
                <a:spcPts val="1800"/>
              </a:spcAft>
            </a:pPr>
            <a:r>
              <a:rPr lang="en-US" sz="2800" dirty="0"/>
              <a:t>Less than </a:t>
            </a:r>
            <a:r>
              <a:rPr lang="en-US" sz="2800" b="1" dirty="0"/>
              <a:t>1% </a:t>
            </a:r>
            <a:r>
              <a:rPr lang="en-US" sz="2800" dirty="0"/>
              <a:t>of households will initially be counted in person by a census enumerator</a:t>
            </a:r>
            <a:endParaRPr lang="en-US" sz="800" dirty="0"/>
          </a:p>
          <a:p>
            <a:pPr>
              <a:lnSpc>
                <a:spcPts val="2900"/>
              </a:lnSpc>
              <a:spcBef>
                <a:spcPts val="600"/>
              </a:spcBef>
              <a:spcAft>
                <a:spcPts val="1800"/>
              </a:spcAft>
            </a:pPr>
            <a:r>
              <a:rPr lang="en-US" sz="2800" dirty="0"/>
              <a:t>The goal is to have </a:t>
            </a:r>
            <a:r>
              <a:rPr lang="en-US" sz="2800" b="1" dirty="0"/>
              <a:t>60%</a:t>
            </a:r>
            <a:r>
              <a:rPr lang="en-US" sz="2800" dirty="0"/>
              <a:t> respond online.</a:t>
            </a:r>
          </a:p>
          <a:p>
            <a:pPr>
              <a:lnSpc>
                <a:spcPts val="2900"/>
              </a:lnSpc>
              <a:spcBef>
                <a:spcPts val="600"/>
              </a:spcBef>
              <a:spcAft>
                <a:spcPts val="1800"/>
              </a:spcAft>
            </a:pPr>
            <a:r>
              <a:rPr lang="en-US" sz="2800" dirty="0"/>
              <a:t>An estimated  </a:t>
            </a:r>
            <a:r>
              <a:rPr lang="en-US" sz="2800" b="1" dirty="0"/>
              <a:t>40% </a:t>
            </a:r>
            <a:r>
              <a:rPr lang="en-US" sz="2800" dirty="0"/>
              <a:t>of households will require follow up by an enumerator.  They don’t call, they visit.</a:t>
            </a:r>
          </a:p>
        </p:txBody>
      </p:sp>
    </p:spTree>
    <p:extLst>
      <p:ext uri="{BB962C8B-B14F-4D97-AF65-F5344CB8AC3E}">
        <p14:creationId xmlns:p14="http://schemas.microsoft.com/office/powerpoint/2010/main" val="3114157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87A76F-8A17-4215-8A51-FB219E71DE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857250"/>
            <a:ext cx="6858000" cy="5143500"/>
          </a:xfrm>
          <a:prstGeom prst="rect">
            <a:avLst/>
          </a:prstGeom>
        </p:spPr>
      </p:pic>
    </p:spTree>
    <p:extLst>
      <p:ext uri="{BB962C8B-B14F-4D97-AF65-F5344CB8AC3E}">
        <p14:creationId xmlns:p14="http://schemas.microsoft.com/office/powerpoint/2010/main" val="3141842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1B6AB-7D50-490F-80BF-BB950BFCB4F3}"/>
              </a:ext>
            </a:extLst>
          </p:cNvPr>
          <p:cNvSpPr>
            <a:spLocks noGrp="1"/>
          </p:cNvSpPr>
          <p:nvPr>
            <p:ph type="title"/>
          </p:nvPr>
        </p:nvSpPr>
        <p:spPr/>
        <p:txBody>
          <a:bodyPr/>
          <a:lstStyle/>
          <a:p>
            <a:r>
              <a:rPr lang="en-US" dirty="0"/>
              <a:t>Disruptions and Delays</a:t>
            </a:r>
          </a:p>
        </p:txBody>
      </p:sp>
      <p:sp>
        <p:nvSpPr>
          <p:cNvPr id="3" name="Content Placeholder 2">
            <a:extLst>
              <a:ext uri="{FF2B5EF4-FFF2-40B4-BE49-F238E27FC236}">
                <a16:creationId xmlns:a16="http://schemas.microsoft.com/office/drawing/2014/main" id="{7A658578-8C38-4C4E-AA45-30E84C63D188}"/>
              </a:ext>
            </a:extLst>
          </p:cNvPr>
          <p:cNvSpPr>
            <a:spLocks noGrp="1"/>
          </p:cNvSpPr>
          <p:nvPr>
            <p:ph idx="1"/>
          </p:nvPr>
        </p:nvSpPr>
        <p:spPr/>
        <p:txBody>
          <a:bodyPr>
            <a:noAutofit/>
          </a:bodyPr>
          <a:lstStyle/>
          <a:p>
            <a:r>
              <a:rPr lang="en-US" sz="3600" dirty="0"/>
              <a:t>Nothing new here.  In recent decades, the census in the U.S. has experienced major delays, in 1940, 1960, 1980.</a:t>
            </a:r>
          </a:p>
          <a:p>
            <a:endParaRPr lang="en-US" sz="3600" dirty="0"/>
          </a:p>
          <a:p>
            <a:r>
              <a:rPr lang="en-US" sz="3600" dirty="0"/>
              <a:t>More on the disruptions and delays in the 2020 census later in the presentation.</a:t>
            </a:r>
          </a:p>
        </p:txBody>
      </p:sp>
    </p:spTree>
    <p:extLst>
      <p:ext uri="{BB962C8B-B14F-4D97-AF65-F5344CB8AC3E}">
        <p14:creationId xmlns:p14="http://schemas.microsoft.com/office/powerpoint/2010/main" val="4057357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5B05-2362-42C3-81B4-7D636AA96EF7}"/>
              </a:ext>
            </a:extLst>
          </p:cNvPr>
          <p:cNvSpPr>
            <a:spLocks noGrp="1"/>
          </p:cNvSpPr>
          <p:nvPr>
            <p:ph type="title"/>
          </p:nvPr>
        </p:nvSpPr>
        <p:spPr/>
        <p:txBody>
          <a:bodyPr/>
          <a:lstStyle/>
          <a:p>
            <a:r>
              <a:rPr lang="en-US" dirty="0"/>
              <a:t>Tracking Self Response</a:t>
            </a:r>
          </a:p>
        </p:txBody>
      </p:sp>
      <p:sp>
        <p:nvSpPr>
          <p:cNvPr id="3" name="Content Placeholder 2">
            <a:extLst>
              <a:ext uri="{FF2B5EF4-FFF2-40B4-BE49-F238E27FC236}">
                <a16:creationId xmlns:a16="http://schemas.microsoft.com/office/drawing/2014/main" id="{AEB1F81A-590F-4C85-9F65-ED88394D1F75}"/>
              </a:ext>
            </a:extLst>
          </p:cNvPr>
          <p:cNvSpPr>
            <a:spLocks noGrp="1"/>
          </p:cNvSpPr>
          <p:nvPr>
            <p:ph idx="1"/>
          </p:nvPr>
        </p:nvSpPr>
        <p:spPr/>
        <p:txBody>
          <a:bodyPr/>
          <a:lstStyle/>
          <a:p>
            <a:r>
              <a:rPr lang="en-US" dirty="0"/>
              <a:t>Find weekly reports on response rates by geographic area, click here:</a:t>
            </a:r>
          </a:p>
          <a:p>
            <a:endParaRPr lang="en-US" dirty="0"/>
          </a:p>
          <a:p>
            <a:r>
              <a:rPr lang="en-US" dirty="0">
                <a:hlinkClick r:id="rId2"/>
              </a:rPr>
              <a:t>https://2020census.gov/en/response-rates.html?utm_campaign=20200327msc20s1ccallnl&amp;utm_medium=email&amp;utm_source=govdelivery</a:t>
            </a:r>
            <a:r>
              <a:rPr lang="en-US" dirty="0"/>
              <a:t> </a:t>
            </a:r>
          </a:p>
        </p:txBody>
      </p:sp>
    </p:spTree>
    <p:extLst>
      <p:ext uri="{BB962C8B-B14F-4D97-AF65-F5344CB8AC3E}">
        <p14:creationId xmlns:p14="http://schemas.microsoft.com/office/powerpoint/2010/main" val="2113407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9F975-2E7A-4DE7-ABFD-2514BDC93A1E}"/>
              </a:ext>
            </a:extLst>
          </p:cNvPr>
          <p:cNvSpPr>
            <a:spLocks noGrp="1"/>
          </p:cNvSpPr>
          <p:nvPr>
            <p:ph type="title"/>
          </p:nvPr>
        </p:nvSpPr>
        <p:spPr/>
        <p:txBody>
          <a:bodyPr>
            <a:normAutofit fontScale="90000"/>
          </a:bodyPr>
          <a:lstStyle/>
          <a:p>
            <a:r>
              <a:rPr lang="en-US" dirty="0"/>
              <a:t>CUNY Weekly Response Rate </a:t>
            </a:r>
            <a:br>
              <a:rPr lang="en-US" dirty="0"/>
            </a:br>
            <a:r>
              <a:rPr lang="en-US" dirty="0"/>
              <a:t>Maps</a:t>
            </a:r>
          </a:p>
        </p:txBody>
      </p:sp>
      <p:sp>
        <p:nvSpPr>
          <p:cNvPr id="3" name="Content Placeholder 2">
            <a:extLst>
              <a:ext uri="{FF2B5EF4-FFF2-40B4-BE49-F238E27FC236}">
                <a16:creationId xmlns:a16="http://schemas.microsoft.com/office/drawing/2014/main" id="{59E0C252-1233-406E-AEF4-20A11DF6372E}"/>
              </a:ext>
            </a:extLst>
          </p:cNvPr>
          <p:cNvSpPr>
            <a:spLocks noGrp="1"/>
          </p:cNvSpPr>
          <p:nvPr>
            <p:ph idx="1"/>
          </p:nvPr>
        </p:nvSpPr>
        <p:spPr/>
        <p:txBody>
          <a:bodyPr/>
          <a:lstStyle/>
          <a:p>
            <a:r>
              <a:rPr lang="en-US" dirty="0">
                <a:hlinkClick r:id="rId2"/>
              </a:rPr>
              <a:t>https://www.censushardtocountmaps2020.us/</a:t>
            </a:r>
            <a:r>
              <a:rPr lang="en-US" dirty="0"/>
              <a:t> </a:t>
            </a:r>
          </a:p>
        </p:txBody>
      </p:sp>
    </p:spTree>
    <p:extLst>
      <p:ext uri="{BB962C8B-B14F-4D97-AF65-F5344CB8AC3E}">
        <p14:creationId xmlns:p14="http://schemas.microsoft.com/office/powerpoint/2010/main" val="2715023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5606B-CB0B-4645-A8D1-0A33C7A9E918}"/>
              </a:ext>
            </a:extLst>
          </p:cNvPr>
          <p:cNvSpPr>
            <a:spLocks noGrp="1"/>
          </p:cNvSpPr>
          <p:nvPr>
            <p:ph type="title"/>
          </p:nvPr>
        </p:nvSpPr>
        <p:spPr/>
        <p:txBody>
          <a:bodyPr/>
          <a:lstStyle/>
          <a:p>
            <a:r>
              <a:rPr lang="en-US" dirty="0"/>
              <a:t>Mailing Strategies</a:t>
            </a:r>
          </a:p>
        </p:txBody>
      </p:sp>
      <p:pic>
        <p:nvPicPr>
          <p:cNvPr id="3" name="Picture 2">
            <a:extLst>
              <a:ext uri="{FF2B5EF4-FFF2-40B4-BE49-F238E27FC236}">
                <a16:creationId xmlns:a16="http://schemas.microsoft.com/office/drawing/2014/main" id="{069C79E8-344B-4080-846A-F0C7727C128F}"/>
              </a:ext>
            </a:extLst>
          </p:cNvPr>
          <p:cNvPicPr>
            <a:picLocks noChangeAspect="1"/>
          </p:cNvPicPr>
          <p:nvPr/>
        </p:nvPicPr>
        <p:blipFill>
          <a:blip r:embed="rId2"/>
          <a:stretch>
            <a:fillRect/>
          </a:stretch>
        </p:blipFill>
        <p:spPr>
          <a:xfrm>
            <a:off x="1219201" y="1472098"/>
            <a:ext cx="6172199" cy="4471501"/>
          </a:xfrm>
          <a:prstGeom prst="rect">
            <a:avLst/>
          </a:prstGeom>
        </p:spPr>
      </p:pic>
    </p:spTree>
    <p:extLst>
      <p:ext uri="{BB962C8B-B14F-4D97-AF65-F5344CB8AC3E}">
        <p14:creationId xmlns:p14="http://schemas.microsoft.com/office/powerpoint/2010/main" val="2766389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FF3FA-D7B0-4CB3-AB1F-C8240D87386C}"/>
              </a:ext>
            </a:extLst>
          </p:cNvPr>
          <p:cNvSpPr>
            <a:spLocks noGrp="1"/>
          </p:cNvSpPr>
          <p:nvPr>
            <p:ph type="title"/>
          </p:nvPr>
        </p:nvSpPr>
        <p:spPr/>
        <p:txBody>
          <a:bodyPr/>
          <a:lstStyle/>
          <a:p>
            <a:r>
              <a:rPr lang="en-US" dirty="0"/>
              <a:t>Update Leave</a:t>
            </a:r>
          </a:p>
        </p:txBody>
      </p:sp>
      <p:pic>
        <p:nvPicPr>
          <p:cNvPr id="3" name="Picture 2">
            <a:extLst>
              <a:ext uri="{FF2B5EF4-FFF2-40B4-BE49-F238E27FC236}">
                <a16:creationId xmlns:a16="http://schemas.microsoft.com/office/drawing/2014/main" id="{A45B244F-C9DC-4C18-8A35-6FC8CC0AD450}"/>
              </a:ext>
            </a:extLst>
          </p:cNvPr>
          <p:cNvPicPr>
            <a:picLocks noChangeAspect="1"/>
          </p:cNvPicPr>
          <p:nvPr/>
        </p:nvPicPr>
        <p:blipFill>
          <a:blip r:embed="rId2"/>
          <a:stretch>
            <a:fillRect/>
          </a:stretch>
        </p:blipFill>
        <p:spPr>
          <a:xfrm>
            <a:off x="1447801" y="1525394"/>
            <a:ext cx="6476999" cy="4570606"/>
          </a:xfrm>
          <a:prstGeom prst="rect">
            <a:avLst/>
          </a:prstGeom>
        </p:spPr>
      </p:pic>
    </p:spTree>
    <p:extLst>
      <p:ext uri="{BB962C8B-B14F-4D97-AF65-F5344CB8AC3E}">
        <p14:creationId xmlns:p14="http://schemas.microsoft.com/office/powerpoint/2010/main" val="748249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3140D-A1F0-4CE6-A097-130624A096D4}"/>
              </a:ext>
            </a:extLst>
          </p:cNvPr>
          <p:cNvSpPr>
            <a:spLocks noGrp="1"/>
          </p:cNvSpPr>
          <p:nvPr>
            <p:ph type="title"/>
          </p:nvPr>
        </p:nvSpPr>
        <p:spPr/>
        <p:txBody>
          <a:bodyPr>
            <a:normAutofit fontScale="90000"/>
          </a:bodyPr>
          <a:lstStyle/>
          <a:p>
            <a:r>
              <a:rPr lang="en-US" dirty="0"/>
              <a:t>Self Response Begins</a:t>
            </a:r>
            <a:br>
              <a:rPr lang="en-US" dirty="0"/>
            </a:br>
            <a:r>
              <a:rPr lang="en-US" dirty="0">
                <a:hlinkClick r:id="rId2"/>
              </a:rPr>
              <a:t>www.my2020census.gov</a:t>
            </a:r>
            <a:endParaRPr lang="en-US" dirty="0"/>
          </a:p>
        </p:txBody>
      </p:sp>
      <p:pic>
        <p:nvPicPr>
          <p:cNvPr id="3" name="Picture 2">
            <a:extLst>
              <a:ext uri="{FF2B5EF4-FFF2-40B4-BE49-F238E27FC236}">
                <a16:creationId xmlns:a16="http://schemas.microsoft.com/office/drawing/2014/main" id="{03984A72-354D-4E20-9361-AE43BE889F8F}"/>
              </a:ext>
            </a:extLst>
          </p:cNvPr>
          <p:cNvPicPr>
            <a:picLocks noChangeAspect="1"/>
          </p:cNvPicPr>
          <p:nvPr/>
        </p:nvPicPr>
        <p:blipFill>
          <a:blip r:embed="rId3"/>
          <a:stretch>
            <a:fillRect/>
          </a:stretch>
        </p:blipFill>
        <p:spPr>
          <a:xfrm>
            <a:off x="1828799" y="1449862"/>
            <a:ext cx="6334203" cy="4569938"/>
          </a:xfrm>
          <a:prstGeom prst="rect">
            <a:avLst/>
          </a:prstGeom>
        </p:spPr>
      </p:pic>
    </p:spTree>
    <p:extLst>
      <p:ext uri="{BB962C8B-B14F-4D97-AF65-F5344CB8AC3E}">
        <p14:creationId xmlns:p14="http://schemas.microsoft.com/office/powerpoint/2010/main" val="1866830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B635-8626-4A7C-AF86-CD717D4D6D2C}"/>
              </a:ext>
            </a:extLst>
          </p:cNvPr>
          <p:cNvSpPr>
            <a:spLocks noGrp="1"/>
          </p:cNvSpPr>
          <p:nvPr>
            <p:ph type="title"/>
          </p:nvPr>
        </p:nvSpPr>
        <p:spPr/>
        <p:txBody>
          <a:bodyPr/>
          <a:lstStyle/>
          <a:p>
            <a:r>
              <a:rPr lang="en-US" dirty="0"/>
              <a:t>Group Quarters</a:t>
            </a:r>
          </a:p>
        </p:txBody>
      </p:sp>
      <p:pic>
        <p:nvPicPr>
          <p:cNvPr id="3" name="Picture 2">
            <a:extLst>
              <a:ext uri="{FF2B5EF4-FFF2-40B4-BE49-F238E27FC236}">
                <a16:creationId xmlns:a16="http://schemas.microsoft.com/office/drawing/2014/main" id="{EAD67F7E-945C-4165-9F71-BD88AC87B6EB}"/>
              </a:ext>
            </a:extLst>
          </p:cNvPr>
          <p:cNvPicPr>
            <a:picLocks noChangeAspect="1"/>
          </p:cNvPicPr>
          <p:nvPr/>
        </p:nvPicPr>
        <p:blipFill>
          <a:blip r:embed="rId2"/>
          <a:stretch>
            <a:fillRect/>
          </a:stretch>
        </p:blipFill>
        <p:spPr>
          <a:xfrm>
            <a:off x="2133600" y="1524000"/>
            <a:ext cx="5492124" cy="4343400"/>
          </a:xfrm>
          <a:prstGeom prst="rect">
            <a:avLst/>
          </a:prstGeom>
        </p:spPr>
      </p:pic>
    </p:spTree>
    <p:extLst>
      <p:ext uri="{BB962C8B-B14F-4D97-AF65-F5344CB8AC3E}">
        <p14:creationId xmlns:p14="http://schemas.microsoft.com/office/powerpoint/2010/main" val="3132796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96BA-C26F-4567-BAB3-B163C5DB9153}"/>
              </a:ext>
            </a:extLst>
          </p:cNvPr>
          <p:cNvSpPr>
            <a:spLocks noGrp="1"/>
          </p:cNvSpPr>
          <p:nvPr>
            <p:ph type="title"/>
          </p:nvPr>
        </p:nvSpPr>
        <p:spPr/>
        <p:txBody>
          <a:bodyPr>
            <a:normAutofit fontScale="90000"/>
          </a:bodyPr>
          <a:lstStyle/>
          <a:p>
            <a:r>
              <a:rPr lang="en-US" sz="4000" dirty="0"/>
              <a:t>Group Quarters: </a:t>
            </a:r>
            <a:r>
              <a:rPr lang="en-US" sz="4000" i="1" dirty="0"/>
              <a:t>Enumeration Methods</a:t>
            </a:r>
            <a:br>
              <a:rPr lang="en-US" dirty="0"/>
            </a:br>
            <a:endParaRPr lang="en-US" dirty="0"/>
          </a:p>
        </p:txBody>
      </p:sp>
      <p:sp>
        <p:nvSpPr>
          <p:cNvPr id="3" name="Content Placeholder 2">
            <a:extLst>
              <a:ext uri="{FF2B5EF4-FFF2-40B4-BE49-F238E27FC236}">
                <a16:creationId xmlns:a16="http://schemas.microsoft.com/office/drawing/2014/main" id="{04445B9F-D15E-42BD-ABE7-2767E50FF147}"/>
              </a:ext>
            </a:extLst>
          </p:cNvPr>
          <p:cNvSpPr>
            <a:spLocks noGrp="1"/>
          </p:cNvSpPr>
          <p:nvPr>
            <p:ph idx="1"/>
          </p:nvPr>
        </p:nvSpPr>
        <p:spPr/>
        <p:txBody>
          <a:bodyPr>
            <a:normAutofit/>
          </a:bodyPr>
          <a:lstStyle/>
          <a:p>
            <a:r>
              <a:rPr lang="en-US" dirty="0"/>
              <a:t>Electronic (e Response)</a:t>
            </a:r>
          </a:p>
          <a:p>
            <a:r>
              <a:rPr lang="en-US" dirty="0"/>
              <a:t>Paper data collection options</a:t>
            </a:r>
          </a:p>
          <a:p>
            <a:pPr lvl="1"/>
            <a:r>
              <a:rPr lang="en-US" dirty="0"/>
              <a:t>In person interview by enumerators</a:t>
            </a:r>
          </a:p>
          <a:p>
            <a:pPr lvl="1"/>
            <a:r>
              <a:rPr lang="en-US" dirty="0"/>
              <a:t>Facility self-enumeration</a:t>
            </a:r>
          </a:p>
          <a:p>
            <a:pPr lvl="1"/>
            <a:r>
              <a:rPr lang="en-US" dirty="0"/>
              <a:t>Drop off/pick up</a:t>
            </a:r>
          </a:p>
          <a:p>
            <a:endParaRPr lang="en-US" dirty="0"/>
          </a:p>
        </p:txBody>
      </p:sp>
    </p:spTree>
    <p:extLst>
      <p:ext uri="{BB962C8B-B14F-4D97-AF65-F5344CB8AC3E}">
        <p14:creationId xmlns:p14="http://schemas.microsoft.com/office/powerpoint/2010/main" val="1448597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57BC3-0B3C-4E01-9F2A-059246FE68E8}"/>
              </a:ext>
            </a:extLst>
          </p:cNvPr>
          <p:cNvSpPr>
            <a:spLocks noGrp="1"/>
          </p:cNvSpPr>
          <p:nvPr>
            <p:ph type="title"/>
          </p:nvPr>
        </p:nvSpPr>
        <p:spPr/>
        <p:txBody>
          <a:bodyPr>
            <a:normAutofit fontScale="90000"/>
          </a:bodyPr>
          <a:lstStyle/>
          <a:p>
            <a:r>
              <a:rPr lang="en-US" dirty="0"/>
              <a:t>Group Quarters: Important Dates</a:t>
            </a:r>
            <a:br>
              <a:rPr lang="en-US" dirty="0"/>
            </a:br>
            <a:endParaRPr lang="en-US" dirty="0"/>
          </a:p>
        </p:txBody>
      </p:sp>
      <p:sp>
        <p:nvSpPr>
          <p:cNvPr id="3" name="Content Placeholder 2">
            <a:extLst>
              <a:ext uri="{FF2B5EF4-FFF2-40B4-BE49-F238E27FC236}">
                <a16:creationId xmlns:a16="http://schemas.microsoft.com/office/drawing/2014/main" id="{9DB81003-7B86-4711-9CD4-A83D0867376D}"/>
              </a:ext>
            </a:extLst>
          </p:cNvPr>
          <p:cNvSpPr>
            <a:spLocks noGrp="1"/>
          </p:cNvSpPr>
          <p:nvPr>
            <p:ph idx="1"/>
          </p:nvPr>
        </p:nvSpPr>
        <p:spPr>
          <a:xfrm>
            <a:off x="457200" y="1574800"/>
            <a:ext cx="8229600" cy="4525963"/>
          </a:xfrm>
        </p:spPr>
        <p:txBody>
          <a:bodyPr>
            <a:normAutofit/>
          </a:bodyPr>
          <a:lstStyle/>
          <a:p>
            <a:r>
              <a:rPr lang="en-US" dirty="0"/>
              <a:t>Conduct Advance Contact:  2/3/20 to 3/6/20</a:t>
            </a:r>
          </a:p>
          <a:p>
            <a:r>
              <a:rPr lang="en-US" dirty="0"/>
              <a:t>2/3 e-response or self, 1/3 send enumerators</a:t>
            </a:r>
          </a:p>
          <a:p>
            <a:r>
              <a:rPr lang="en-US" dirty="0"/>
              <a:t>Group Quarters Enumeration</a:t>
            </a:r>
            <a:r>
              <a:rPr lang="en-US" strike="sngStrike" dirty="0"/>
              <a:t>:  4/1/20 </a:t>
            </a:r>
            <a:r>
              <a:rPr lang="en-US" dirty="0"/>
              <a:t>to </a:t>
            </a:r>
            <a:r>
              <a:rPr lang="en-US" strike="sngStrike" dirty="0"/>
              <a:t>6/12/20</a:t>
            </a:r>
          </a:p>
          <a:p>
            <a:r>
              <a:rPr lang="en-US" dirty="0"/>
              <a:t>5/14/20 to ??</a:t>
            </a:r>
          </a:p>
        </p:txBody>
      </p:sp>
    </p:spTree>
    <p:extLst>
      <p:ext uri="{BB962C8B-B14F-4D97-AF65-F5344CB8AC3E}">
        <p14:creationId xmlns:p14="http://schemas.microsoft.com/office/powerpoint/2010/main" val="1051518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1628B-D7E4-4BAC-96A7-B0C76417DD38}"/>
              </a:ext>
            </a:extLst>
          </p:cNvPr>
          <p:cNvSpPr>
            <a:spLocks noGrp="1"/>
          </p:cNvSpPr>
          <p:nvPr>
            <p:ph type="title"/>
          </p:nvPr>
        </p:nvSpPr>
        <p:spPr/>
        <p:txBody>
          <a:bodyPr/>
          <a:lstStyle/>
          <a:p>
            <a:r>
              <a:rPr lang="en-US" dirty="0"/>
              <a:t>Transitory Locations</a:t>
            </a:r>
          </a:p>
        </p:txBody>
      </p:sp>
      <p:pic>
        <p:nvPicPr>
          <p:cNvPr id="3" name="Picture 2">
            <a:extLst>
              <a:ext uri="{FF2B5EF4-FFF2-40B4-BE49-F238E27FC236}">
                <a16:creationId xmlns:a16="http://schemas.microsoft.com/office/drawing/2014/main" id="{A2AAB884-30F3-4496-B667-D499A5CA7075}"/>
              </a:ext>
            </a:extLst>
          </p:cNvPr>
          <p:cNvPicPr>
            <a:picLocks noChangeAspect="1"/>
          </p:cNvPicPr>
          <p:nvPr/>
        </p:nvPicPr>
        <p:blipFill>
          <a:blip r:embed="rId2"/>
          <a:stretch>
            <a:fillRect/>
          </a:stretch>
        </p:blipFill>
        <p:spPr>
          <a:xfrm>
            <a:off x="1828800" y="1456006"/>
            <a:ext cx="6239434" cy="4487594"/>
          </a:xfrm>
          <a:prstGeom prst="rect">
            <a:avLst/>
          </a:prstGeom>
        </p:spPr>
      </p:pic>
    </p:spTree>
    <p:extLst>
      <p:ext uri="{BB962C8B-B14F-4D97-AF65-F5344CB8AC3E}">
        <p14:creationId xmlns:p14="http://schemas.microsoft.com/office/powerpoint/2010/main" val="1535431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DFAD3-3C92-4FBB-9113-FE096687218D}"/>
              </a:ext>
            </a:extLst>
          </p:cNvPr>
          <p:cNvSpPr>
            <a:spLocks noGrp="1"/>
          </p:cNvSpPr>
          <p:nvPr>
            <p:ph type="title"/>
          </p:nvPr>
        </p:nvSpPr>
        <p:spPr/>
        <p:txBody>
          <a:bodyPr/>
          <a:lstStyle/>
          <a:p>
            <a:r>
              <a:rPr lang="en-US" dirty="0"/>
              <a:t>Questionnaire Assistance</a:t>
            </a:r>
          </a:p>
        </p:txBody>
      </p:sp>
      <p:sp>
        <p:nvSpPr>
          <p:cNvPr id="3" name="Content Placeholder 2">
            <a:extLst>
              <a:ext uri="{FF2B5EF4-FFF2-40B4-BE49-F238E27FC236}">
                <a16:creationId xmlns:a16="http://schemas.microsoft.com/office/drawing/2014/main" id="{C2B6EBB2-5DFB-46A3-8953-DC0CCBBAFDE4}"/>
              </a:ext>
            </a:extLst>
          </p:cNvPr>
          <p:cNvSpPr>
            <a:spLocks noGrp="1"/>
          </p:cNvSpPr>
          <p:nvPr>
            <p:ph idx="1"/>
          </p:nvPr>
        </p:nvSpPr>
        <p:spPr/>
        <p:txBody>
          <a:bodyPr/>
          <a:lstStyle/>
          <a:p>
            <a:r>
              <a:rPr lang="en-US" dirty="0"/>
              <a:t>Questionnaire Assistance Centers toll free numbers starting March 9, 2020 in 13 languages</a:t>
            </a:r>
          </a:p>
          <a:p>
            <a:r>
              <a:rPr lang="en-US" dirty="0">
                <a:hlinkClick r:id="rId2"/>
              </a:rPr>
              <a:t>https://www.census.gov/programs-surveys/decennial-census/2020-census/planning-management/memo-series/2020-memo-2019_18.html</a:t>
            </a:r>
            <a:r>
              <a:rPr lang="en-US" dirty="0"/>
              <a:t> </a:t>
            </a:r>
          </a:p>
          <a:p>
            <a:r>
              <a:rPr lang="en-US" dirty="0"/>
              <a:t>Mobile Assistance Centers</a:t>
            </a:r>
          </a:p>
        </p:txBody>
      </p:sp>
    </p:spTree>
    <p:extLst>
      <p:ext uri="{BB962C8B-B14F-4D97-AF65-F5344CB8AC3E}">
        <p14:creationId xmlns:p14="http://schemas.microsoft.com/office/powerpoint/2010/main" val="224984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3AEA-E0D1-4CE1-B4F0-3B6DF37F0992}"/>
              </a:ext>
            </a:extLst>
          </p:cNvPr>
          <p:cNvSpPr>
            <a:spLocks noGrp="1"/>
          </p:cNvSpPr>
          <p:nvPr>
            <p:ph type="title"/>
          </p:nvPr>
        </p:nvSpPr>
        <p:spPr/>
        <p:txBody>
          <a:bodyPr/>
          <a:lstStyle/>
          <a:p>
            <a:r>
              <a:rPr lang="en-US" dirty="0"/>
              <a:t>Population Pyramid Historic</a:t>
            </a:r>
          </a:p>
        </p:txBody>
      </p:sp>
      <p:pic>
        <p:nvPicPr>
          <p:cNvPr id="5" name="Content Placeholder 4">
            <a:extLst>
              <a:ext uri="{FF2B5EF4-FFF2-40B4-BE49-F238E27FC236}">
                <a16:creationId xmlns:a16="http://schemas.microsoft.com/office/drawing/2014/main" id="{6B318404-9E03-4105-956B-D6DB2D4CE9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8343" y="1600200"/>
            <a:ext cx="3587313" cy="4525963"/>
          </a:xfrm>
        </p:spPr>
      </p:pic>
    </p:spTree>
    <p:extLst>
      <p:ext uri="{BB962C8B-B14F-4D97-AF65-F5344CB8AC3E}">
        <p14:creationId xmlns:p14="http://schemas.microsoft.com/office/powerpoint/2010/main" val="669970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A6E98-D0FA-4296-BE8E-151C4514712C}"/>
              </a:ext>
            </a:extLst>
          </p:cNvPr>
          <p:cNvSpPr>
            <a:spLocks noGrp="1"/>
          </p:cNvSpPr>
          <p:nvPr>
            <p:ph type="title"/>
          </p:nvPr>
        </p:nvSpPr>
        <p:spPr>
          <a:xfrm>
            <a:off x="436880" y="-15240"/>
            <a:ext cx="8229600" cy="1143000"/>
          </a:xfrm>
        </p:spPr>
        <p:txBody>
          <a:bodyPr/>
          <a:lstStyle/>
          <a:p>
            <a:r>
              <a:rPr lang="en-US" dirty="0">
                <a:solidFill>
                  <a:srgbClr val="C00000"/>
                </a:solidFill>
              </a:rPr>
              <a:t>COVID 19 aka Coronavirus</a:t>
            </a:r>
          </a:p>
        </p:txBody>
      </p:sp>
      <p:sp>
        <p:nvSpPr>
          <p:cNvPr id="3" name="Content Placeholder 2">
            <a:extLst>
              <a:ext uri="{FF2B5EF4-FFF2-40B4-BE49-F238E27FC236}">
                <a16:creationId xmlns:a16="http://schemas.microsoft.com/office/drawing/2014/main" id="{0E124CA3-69C1-43F8-A40F-C1DFA0A28CBE}"/>
              </a:ext>
            </a:extLst>
          </p:cNvPr>
          <p:cNvSpPr>
            <a:spLocks noGrp="1"/>
          </p:cNvSpPr>
          <p:nvPr>
            <p:ph idx="1"/>
          </p:nvPr>
        </p:nvSpPr>
        <p:spPr>
          <a:xfrm>
            <a:off x="477520" y="1127760"/>
            <a:ext cx="8478520" cy="5181600"/>
          </a:xfrm>
        </p:spPr>
        <p:txBody>
          <a:bodyPr>
            <a:normAutofit/>
          </a:bodyPr>
          <a:lstStyle/>
          <a:p>
            <a:r>
              <a:rPr lang="en-US" sz="2800" dirty="0"/>
              <a:t>Census deadline has been moved </a:t>
            </a:r>
            <a:r>
              <a:rPr lang="en-US" sz="2800" b="1" u="sng" dirty="0"/>
              <a:t>to August 14</a:t>
            </a:r>
            <a:r>
              <a:rPr lang="en-US" sz="2800" b="1" u="sng" baseline="30000" dirty="0"/>
              <a:t>th</a:t>
            </a:r>
            <a:endParaRPr lang="en-US" sz="2800" b="1" u="sng" dirty="0"/>
          </a:p>
          <a:p>
            <a:r>
              <a:rPr lang="en-US" sz="2800" dirty="0"/>
              <a:t>Mobile Assistance Questionnaire centers are delayed to 4/13</a:t>
            </a:r>
          </a:p>
          <a:p>
            <a:r>
              <a:rPr lang="en-US" sz="2800" dirty="0"/>
              <a:t>NRFU has been pushed back to 5/28</a:t>
            </a:r>
          </a:p>
          <a:p>
            <a:r>
              <a:rPr lang="en-US" sz="2800" dirty="0"/>
              <a:t>College Kids</a:t>
            </a:r>
          </a:p>
          <a:p>
            <a:r>
              <a:rPr lang="en-US" sz="2800" dirty="0"/>
              <a:t>Group Quarters visits delayed to mid April</a:t>
            </a:r>
          </a:p>
          <a:p>
            <a:r>
              <a:rPr lang="en-US" sz="2800" dirty="0"/>
              <a:t>Homeless populations (living on streets, in cars, motels, RVs)  Trying s</a:t>
            </a:r>
            <a:r>
              <a:rPr lang="en-US" dirty="0"/>
              <a:t>ervice based enumeration</a:t>
            </a:r>
          </a:p>
          <a:p>
            <a:pPr marL="457200" lvl="1" indent="0">
              <a:buNone/>
            </a:pPr>
            <a:endParaRPr lang="en-US" dirty="0"/>
          </a:p>
        </p:txBody>
      </p:sp>
    </p:spTree>
    <p:extLst>
      <p:ext uri="{BB962C8B-B14F-4D97-AF65-F5344CB8AC3E}">
        <p14:creationId xmlns:p14="http://schemas.microsoft.com/office/powerpoint/2010/main" val="3464639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pPr>
              <a:lnSpc>
                <a:spcPts val="4000"/>
              </a:lnSpc>
            </a:pPr>
            <a:r>
              <a:rPr lang="en-US" dirty="0"/>
              <a:t>2020 Census</a:t>
            </a:r>
            <a:br>
              <a:rPr lang="en-US" dirty="0"/>
            </a:br>
            <a:r>
              <a:rPr lang="en-US" dirty="0"/>
              <a:t>Counting The Population – Key Dates </a:t>
            </a:r>
          </a:p>
        </p:txBody>
      </p:sp>
      <p:sp>
        <p:nvSpPr>
          <p:cNvPr id="3" name="Content Placeholder 2"/>
          <p:cNvSpPr>
            <a:spLocks noGrp="1"/>
          </p:cNvSpPr>
          <p:nvPr>
            <p:ph idx="1"/>
          </p:nvPr>
        </p:nvSpPr>
        <p:spPr>
          <a:xfrm>
            <a:off x="457200" y="1752600"/>
            <a:ext cx="8458200" cy="3962400"/>
          </a:xfrm>
        </p:spPr>
        <p:txBody>
          <a:bodyPr>
            <a:normAutofit/>
          </a:bodyPr>
          <a:lstStyle/>
          <a:p>
            <a:pPr marL="182880" indent="-256032">
              <a:lnSpc>
                <a:spcPts val="2900"/>
              </a:lnSpc>
              <a:spcBef>
                <a:spcPts val="0"/>
              </a:spcBef>
              <a:spcAft>
                <a:spcPts val="2000"/>
              </a:spcAft>
            </a:pPr>
            <a:r>
              <a:rPr lang="en-US" sz="2600" b="1" dirty="0">
                <a:solidFill>
                  <a:srgbClr val="CD0458"/>
                </a:solidFill>
              </a:rPr>
              <a:t>March 12-20</a:t>
            </a:r>
            <a:r>
              <a:rPr lang="en-US" sz="2600" b="1" dirty="0">
                <a:solidFill>
                  <a:srgbClr val="BB0333"/>
                </a:solidFill>
              </a:rPr>
              <a:t>:</a:t>
            </a:r>
            <a:r>
              <a:rPr lang="en-US" sz="2600" b="1" dirty="0"/>
              <a:t> </a:t>
            </a:r>
            <a:r>
              <a:rPr lang="en-US" sz="2600" dirty="0"/>
              <a:t>Invitations mailed to respond online </a:t>
            </a:r>
          </a:p>
          <a:p>
            <a:pPr marL="182880" indent="-256032">
              <a:lnSpc>
                <a:spcPts val="2900"/>
              </a:lnSpc>
              <a:spcBef>
                <a:spcPts val="0"/>
              </a:spcBef>
              <a:spcAft>
                <a:spcPts val="2000"/>
              </a:spcAft>
            </a:pPr>
            <a:r>
              <a:rPr lang="en-US" sz="2600" b="1" dirty="0">
                <a:solidFill>
                  <a:srgbClr val="CD0458"/>
                </a:solidFill>
              </a:rPr>
              <a:t>March 16-April 3:</a:t>
            </a:r>
            <a:r>
              <a:rPr lang="en-US" sz="2600" b="1" dirty="0">
                <a:solidFill>
                  <a:srgbClr val="BB0333"/>
                </a:solidFill>
              </a:rPr>
              <a:t>  </a:t>
            </a:r>
            <a:r>
              <a:rPr lang="en-US" sz="2600" dirty="0"/>
              <a:t>Reminder letters and postcards sent</a:t>
            </a:r>
          </a:p>
          <a:p>
            <a:pPr marL="182880" indent="-256032">
              <a:lnSpc>
                <a:spcPts val="2900"/>
              </a:lnSpc>
              <a:spcBef>
                <a:spcPts val="0"/>
              </a:spcBef>
              <a:spcAft>
                <a:spcPts val="2000"/>
              </a:spcAft>
            </a:pPr>
            <a:r>
              <a:rPr lang="en-US" sz="2600" b="1" dirty="0">
                <a:solidFill>
                  <a:srgbClr val="CD0458"/>
                </a:solidFill>
              </a:rPr>
              <a:t>April 1: Census Day</a:t>
            </a:r>
            <a:endParaRPr lang="en-US" sz="2600" dirty="0"/>
          </a:p>
          <a:p>
            <a:pPr marL="182880" indent="-256032">
              <a:lnSpc>
                <a:spcPts val="2900"/>
              </a:lnSpc>
              <a:spcBef>
                <a:spcPts val="0"/>
              </a:spcBef>
              <a:spcAft>
                <a:spcPts val="2000"/>
              </a:spcAft>
            </a:pPr>
            <a:r>
              <a:rPr lang="en-US" sz="2600" b="1" dirty="0">
                <a:solidFill>
                  <a:srgbClr val="CD0458"/>
                </a:solidFill>
              </a:rPr>
              <a:t>April 8-16:</a:t>
            </a:r>
            <a:r>
              <a:rPr lang="en-US" sz="2600" b="1" dirty="0">
                <a:solidFill>
                  <a:srgbClr val="BB0333"/>
                </a:solidFill>
              </a:rPr>
              <a:t>  </a:t>
            </a:r>
            <a:r>
              <a:rPr lang="en-US" sz="2600" dirty="0"/>
              <a:t>Reminder letters sent with paper questionnaire</a:t>
            </a:r>
          </a:p>
          <a:p>
            <a:pPr marL="182880" indent="-256032">
              <a:lnSpc>
                <a:spcPts val="2900"/>
              </a:lnSpc>
              <a:spcBef>
                <a:spcPts val="0"/>
              </a:spcBef>
              <a:spcAft>
                <a:spcPts val="2000"/>
              </a:spcAft>
            </a:pPr>
            <a:r>
              <a:rPr lang="en-US" sz="2600" b="1" dirty="0">
                <a:solidFill>
                  <a:srgbClr val="CD0458"/>
                </a:solidFill>
              </a:rPr>
              <a:t>April 20-27: </a:t>
            </a:r>
            <a:r>
              <a:rPr lang="en-US" sz="2600" dirty="0"/>
              <a:t>Final postcard sent before in person follow up</a:t>
            </a:r>
          </a:p>
          <a:p>
            <a:pPr marL="182880" indent="-256032">
              <a:lnSpc>
                <a:spcPts val="2900"/>
              </a:lnSpc>
              <a:spcBef>
                <a:spcPts val="0"/>
              </a:spcBef>
              <a:spcAft>
                <a:spcPts val="2000"/>
              </a:spcAft>
            </a:pPr>
            <a:r>
              <a:rPr lang="en-US" sz="2600" b="1" strike="sngStrike" dirty="0">
                <a:solidFill>
                  <a:srgbClr val="CD0458"/>
                </a:solidFill>
              </a:rPr>
              <a:t>May 4-July 24</a:t>
            </a:r>
            <a:r>
              <a:rPr lang="en-US" sz="2600" b="1" dirty="0">
                <a:solidFill>
                  <a:srgbClr val="CD0458"/>
                </a:solidFill>
              </a:rPr>
              <a:t>: May 28 – August 14</a:t>
            </a:r>
            <a:r>
              <a:rPr lang="en-US" sz="2600" dirty="0"/>
              <a:t>Non-Response follow up visit</a:t>
            </a:r>
          </a:p>
        </p:txBody>
      </p:sp>
    </p:spTree>
    <p:extLst>
      <p:ext uri="{BB962C8B-B14F-4D97-AF65-F5344CB8AC3E}">
        <p14:creationId xmlns:p14="http://schemas.microsoft.com/office/powerpoint/2010/main" val="1879531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7AEE8-CB4E-40CA-A59D-DED2688EA889}"/>
              </a:ext>
            </a:extLst>
          </p:cNvPr>
          <p:cNvSpPr>
            <a:spLocks noGrp="1"/>
          </p:cNvSpPr>
          <p:nvPr>
            <p:ph type="title"/>
          </p:nvPr>
        </p:nvSpPr>
        <p:spPr/>
        <p:txBody>
          <a:bodyPr/>
          <a:lstStyle/>
          <a:p>
            <a:r>
              <a:rPr lang="en-US" dirty="0"/>
              <a:t>What could happen</a:t>
            </a:r>
          </a:p>
        </p:txBody>
      </p:sp>
      <p:sp>
        <p:nvSpPr>
          <p:cNvPr id="3" name="Content Placeholder 2">
            <a:extLst>
              <a:ext uri="{FF2B5EF4-FFF2-40B4-BE49-F238E27FC236}">
                <a16:creationId xmlns:a16="http://schemas.microsoft.com/office/drawing/2014/main" id="{1AFC05A1-FF40-4BFF-B9E6-F18662400471}"/>
              </a:ext>
            </a:extLst>
          </p:cNvPr>
          <p:cNvSpPr>
            <a:spLocks noGrp="1"/>
          </p:cNvSpPr>
          <p:nvPr>
            <p:ph idx="1"/>
          </p:nvPr>
        </p:nvSpPr>
        <p:spPr/>
        <p:txBody>
          <a:bodyPr>
            <a:normAutofit fontScale="92500"/>
          </a:bodyPr>
          <a:lstStyle/>
          <a:p>
            <a:pPr lvl="0"/>
            <a:r>
              <a:rPr lang="en-US" dirty="0"/>
              <a:t>Add even more weeks for NRFU.  </a:t>
            </a:r>
          </a:p>
          <a:p>
            <a:pPr lvl="0"/>
            <a:r>
              <a:rPr lang="en-US" dirty="0"/>
              <a:t>Extend hours/increase days of enumerators.  </a:t>
            </a:r>
          </a:p>
          <a:p>
            <a:pPr lvl="0"/>
            <a:r>
              <a:rPr lang="en-US" dirty="0"/>
              <a:t>Media push. </a:t>
            </a:r>
          </a:p>
          <a:p>
            <a:pPr lvl="0"/>
            <a:r>
              <a:rPr lang="en-US" dirty="0"/>
              <a:t>Increased reliance on administrative records.  </a:t>
            </a:r>
          </a:p>
          <a:p>
            <a:pPr lvl="0"/>
            <a:r>
              <a:rPr lang="en-US" dirty="0"/>
              <a:t>Emergency funding local governments/nonprofits </a:t>
            </a:r>
          </a:p>
          <a:p>
            <a:pPr lvl="0"/>
            <a:r>
              <a:rPr lang="en-US" dirty="0"/>
              <a:t>Unhappy reliance on making statistical adjustments with increasing margins of error. </a:t>
            </a:r>
          </a:p>
          <a:p>
            <a:pPr lvl="0"/>
            <a:r>
              <a:rPr lang="en-US" dirty="0"/>
              <a:t>Any or all of the above</a:t>
            </a:r>
          </a:p>
          <a:p>
            <a:pPr marL="0" indent="0">
              <a:buNone/>
            </a:pPr>
            <a:endParaRPr lang="en-US" dirty="0"/>
          </a:p>
          <a:p>
            <a:endParaRPr lang="en-US" dirty="0"/>
          </a:p>
        </p:txBody>
      </p:sp>
    </p:spTree>
    <p:extLst>
      <p:ext uri="{BB962C8B-B14F-4D97-AF65-F5344CB8AC3E}">
        <p14:creationId xmlns:p14="http://schemas.microsoft.com/office/powerpoint/2010/main" val="610723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24C1-820A-414B-8A0A-811B6BE094FB}"/>
              </a:ext>
            </a:extLst>
          </p:cNvPr>
          <p:cNvSpPr>
            <a:spLocks noGrp="1"/>
          </p:cNvSpPr>
          <p:nvPr>
            <p:ph type="title"/>
          </p:nvPr>
        </p:nvSpPr>
        <p:spPr/>
        <p:txBody>
          <a:bodyPr>
            <a:normAutofit fontScale="90000"/>
          </a:bodyPr>
          <a:lstStyle/>
          <a:p>
            <a:r>
              <a:rPr lang="en-US" dirty="0"/>
              <a:t>The ten questions on the 2020 Census</a:t>
            </a:r>
          </a:p>
        </p:txBody>
      </p:sp>
      <p:sp>
        <p:nvSpPr>
          <p:cNvPr id="3" name="Content Placeholder 2">
            <a:extLst>
              <a:ext uri="{FF2B5EF4-FFF2-40B4-BE49-F238E27FC236}">
                <a16:creationId xmlns:a16="http://schemas.microsoft.com/office/drawing/2014/main" id="{95CA01A2-AB04-41BD-AE0B-DCDCFDC9BEAD}"/>
              </a:ext>
            </a:extLst>
          </p:cNvPr>
          <p:cNvSpPr>
            <a:spLocks noGrp="1"/>
          </p:cNvSpPr>
          <p:nvPr>
            <p:ph idx="1"/>
          </p:nvPr>
        </p:nvSpPr>
        <p:spPr/>
        <p:txBody>
          <a:bodyPr>
            <a:normAutofit/>
          </a:bodyPr>
          <a:lstStyle/>
          <a:p>
            <a:r>
              <a:rPr lang="en-US" dirty="0"/>
              <a:t>If you provide an e-mail on the sign-up sheet, we will e-mail you a copy of the sample form.  </a:t>
            </a:r>
          </a:p>
          <a:p>
            <a:r>
              <a:rPr lang="en-US" dirty="0"/>
              <a:t>Or you can download it from:</a:t>
            </a:r>
          </a:p>
          <a:p>
            <a:r>
              <a:rPr lang="en-US" dirty="0">
                <a:hlinkClick r:id="rId2"/>
              </a:rPr>
              <a:t>http://www.cencomfut.com/Census2020.html</a:t>
            </a:r>
            <a:r>
              <a:rPr lang="en-US" dirty="0"/>
              <a:t> </a:t>
            </a:r>
          </a:p>
          <a:p>
            <a:r>
              <a:rPr lang="en-US" dirty="0"/>
              <a:t>This is an Informational copy ONLY.  People cannot fill this out and mail it in and cannot  fill it out and hand it to an Census Bureau employee.</a:t>
            </a:r>
          </a:p>
        </p:txBody>
      </p:sp>
    </p:spTree>
    <p:extLst>
      <p:ext uri="{BB962C8B-B14F-4D97-AF65-F5344CB8AC3E}">
        <p14:creationId xmlns:p14="http://schemas.microsoft.com/office/powerpoint/2010/main" val="2458359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BE302-B186-4425-9C22-C9B7DC7F3144}"/>
              </a:ext>
            </a:extLst>
          </p:cNvPr>
          <p:cNvSpPr>
            <a:spLocks noGrp="1"/>
          </p:cNvSpPr>
          <p:nvPr>
            <p:ph type="title"/>
          </p:nvPr>
        </p:nvSpPr>
        <p:spPr/>
        <p:txBody>
          <a:bodyPr/>
          <a:lstStyle/>
          <a:p>
            <a:r>
              <a:rPr lang="en-US" dirty="0"/>
              <a:t>The questions.  Number of people</a:t>
            </a:r>
          </a:p>
        </p:txBody>
      </p:sp>
      <p:pic>
        <p:nvPicPr>
          <p:cNvPr id="4" name="Content Placeholder 3">
            <a:extLst>
              <a:ext uri="{FF2B5EF4-FFF2-40B4-BE49-F238E27FC236}">
                <a16:creationId xmlns:a16="http://schemas.microsoft.com/office/drawing/2014/main" id="{5A553E96-522A-4CFF-87DB-7D6BD610E273}"/>
              </a:ext>
            </a:extLst>
          </p:cNvPr>
          <p:cNvPicPr>
            <a:picLocks noGrp="1" noChangeAspect="1"/>
          </p:cNvPicPr>
          <p:nvPr>
            <p:ph idx="1"/>
          </p:nvPr>
        </p:nvPicPr>
        <p:blipFill>
          <a:blip r:embed="rId2"/>
          <a:stretch>
            <a:fillRect/>
          </a:stretch>
        </p:blipFill>
        <p:spPr>
          <a:xfrm>
            <a:off x="457200" y="2976347"/>
            <a:ext cx="8229600" cy="1773668"/>
          </a:xfrm>
          <a:prstGeom prst="rect">
            <a:avLst/>
          </a:prstGeom>
        </p:spPr>
      </p:pic>
    </p:spTree>
    <p:extLst>
      <p:ext uri="{BB962C8B-B14F-4D97-AF65-F5344CB8AC3E}">
        <p14:creationId xmlns:p14="http://schemas.microsoft.com/office/powerpoint/2010/main" val="2143076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D4994E-9D0B-48F8-8D3B-57A85CB21747}"/>
              </a:ext>
            </a:extLst>
          </p:cNvPr>
          <p:cNvPicPr>
            <a:picLocks noChangeAspect="1"/>
          </p:cNvPicPr>
          <p:nvPr/>
        </p:nvPicPr>
        <p:blipFill>
          <a:blip r:embed="rId2"/>
          <a:stretch>
            <a:fillRect/>
          </a:stretch>
        </p:blipFill>
        <p:spPr>
          <a:xfrm>
            <a:off x="1500145" y="0"/>
            <a:ext cx="6143710" cy="6858000"/>
          </a:xfrm>
          <a:prstGeom prst="rect">
            <a:avLst/>
          </a:prstGeom>
        </p:spPr>
      </p:pic>
    </p:spTree>
    <p:extLst>
      <p:ext uri="{BB962C8B-B14F-4D97-AF65-F5344CB8AC3E}">
        <p14:creationId xmlns:p14="http://schemas.microsoft.com/office/powerpoint/2010/main" val="1667752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56AC4-C2B9-410E-A05A-17A1453C4581}"/>
              </a:ext>
            </a:extLst>
          </p:cNvPr>
          <p:cNvSpPr>
            <a:spLocks noGrp="1"/>
          </p:cNvSpPr>
          <p:nvPr>
            <p:ph type="title"/>
          </p:nvPr>
        </p:nvSpPr>
        <p:spPr/>
        <p:txBody>
          <a:bodyPr>
            <a:normAutofit/>
          </a:bodyPr>
          <a:lstStyle/>
          <a:p>
            <a:r>
              <a:rPr lang="en-US" dirty="0"/>
              <a:t>Question 5.  For Each Person</a:t>
            </a:r>
          </a:p>
        </p:txBody>
      </p:sp>
      <p:sp>
        <p:nvSpPr>
          <p:cNvPr id="3" name="Content Placeholder 2">
            <a:extLst>
              <a:ext uri="{FF2B5EF4-FFF2-40B4-BE49-F238E27FC236}">
                <a16:creationId xmlns:a16="http://schemas.microsoft.com/office/drawing/2014/main" id="{38B82A81-F1C1-4A1C-951A-6C79A58EA34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E854723-9EF7-4088-8602-614541299DE5}"/>
              </a:ext>
            </a:extLst>
          </p:cNvPr>
          <p:cNvPicPr>
            <a:picLocks noChangeAspect="1"/>
          </p:cNvPicPr>
          <p:nvPr/>
        </p:nvPicPr>
        <p:blipFill>
          <a:blip r:embed="rId2"/>
          <a:stretch>
            <a:fillRect/>
          </a:stretch>
        </p:blipFill>
        <p:spPr>
          <a:xfrm>
            <a:off x="0" y="1417638"/>
            <a:ext cx="9144000" cy="4672062"/>
          </a:xfrm>
          <a:prstGeom prst="rect">
            <a:avLst/>
          </a:prstGeom>
        </p:spPr>
      </p:pic>
    </p:spTree>
    <p:extLst>
      <p:ext uri="{BB962C8B-B14F-4D97-AF65-F5344CB8AC3E}">
        <p14:creationId xmlns:p14="http://schemas.microsoft.com/office/powerpoint/2010/main" val="2177022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DF7E-88D0-4B2E-B898-A97CC0B103A3}"/>
              </a:ext>
            </a:extLst>
          </p:cNvPr>
          <p:cNvSpPr>
            <a:spLocks noGrp="1"/>
          </p:cNvSpPr>
          <p:nvPr>
            <p:ph type="title"/>
          </p:nvPr>
        </p:nvSpPr>
        <p:spPr/>
        <p:txBody>
          <a:bodyPr/>
          <a:lstStyle/>
          <a:p>
            <a:r>
              <a:rPr lang="en-US" dirty="0"/>
              <a:t>Census questions for each person</a:t>
            </a:r>
          </a:p>
        </p:txBody>
      </p:sp>
      <p:sp>
        <p:nvSpPr>
          <p:cNvPr id="3" name="Content Placeholder 2">
            <a:extLst>
              <a:ext uri="{FF2B5EF4-FFF2-40B4-BE49-F238E27FC236}">
                <a16:creationId xmlns:a16="http://schemas.microsoft.com/office/drawing/2014/main" id="{FF7B0DBC-9B2F-4C8D-9C32-10B33B5BF56F}"/>
              </a:ext>
            </a:extLst>
          </p:cNvPr>
          <p:cNvSpPr>
            <a:spLocks noGrp="1"/>
          </p:cNvSpPr>
          <p:nvPr>
            <p:ph idx="1"/>
          </p:nvPr>
        </p:nvSpPr>
        <p:spPr/>
        <p:txBody>
          <a:bodyPr>
            <a:normAutofit fontScale="92500" lnSpcReduction="10000"/>
          </a:bodyPr>
          <a:lstStyle/>
          <a:p>
            <a:r>
              <a:rPr lang="en-US" dirty="0"/>
              <a:t>Person 1 also provides the following information about each household member:</a:t>
            </a:r>
          </a:p>
          <a:p>
            <a:r>
              <a:rPr lang="en-US" dirty="0"/>
              <a:t>Name.</a:t>
            </a:r>
          </a:p>
          <a:p>
            <a:r>
              <a:rPr lang="en-US" dirty="0"/>
              <a:t>Relationship to Person 1.</a:t>
            </a:r>
          </a:p>
          <a:p>
            <a:r>
              <a:rPr lang="en-US" dirty="0"/>
              <a:t>Sex.</a:t>
            </a:r>
          </a:p>
          <a:p>
            <a:r>
              <a:rPr lang="en-US" dirty="0"/>
              <a:t>Age.</a:t>
            </a:r>
          </a:p>
          <a:p>
            <a:r>
              <a:rPr lang="en-US" dirty="0"/>
              <a:t>Date of birth.</a:t>
            </a:r>
          </a:p>
          <a:p>
            <a:r>
              <a:rPr lang="en-US" dirty="0"/>
              <a:t>Hispanic origin/ethnicity.</a:t>
            </a:r>
          </a:p>
          <a:p>
            <a:r>
              <a:rPr lang="en-US" dirty="0"/>
              <a:t>Race.</a:t>
            </a:r>
          </a:p>
          <a:p>
            <a:endParaRPr lang="en-US" dirty="0"/>
          </a:p>
        </p:txBody>
      </p:sp>
    </p:spTree>
    <p:extLst>
      <p:ext uri="{BB962C8B-B14F-4D97-AF65-F5344CB8AC3E}">
        <p14:creationId xmlns:p14="http://schemas.microsoft.com/office/powerpoint/2010/main" val="774161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DD105D-D967-4906-8708-691ED55ADAF9}"/>
              </a:ext>
            </a:extLst>
          </p:cNvPr>
          <p:cNvPicPr>
            <a:picLocks noChangeAspect="1"/>
          </p:cNvPicPr>
          <p:nvPr/>
        </p:nvPicPr>
        <p:blipFill>
          <a:blip r:embed="rId2"/>
          <a:stretch>
            <a:fillRect/>
          </a:stretch>
        </p:blipFill>
        <p:spPr>
          <a:xfrm>
            <a:off x="2753108" y="0"/>
            <a:ext cx="3637784" cy="6858000"/>
          </a:xfrm>
          <a:prstGeom prst="rect">
            <a:avLst/>
          </a:prstGeom>
        </p:spPr>
      </p:pic>
    </p:spTree>
    <p:extLst>
      <p:ext uri="{BB962C8B-B14F-4D97-AF65-F5344CB8AC3E}">
        <p14:creationId xmlns:p14="http://schemas.microsoft.com/office/powerpoint/2010/main" val="1663673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BA2C-F487-46E6-B595-C384BC09612B}"/>
              </a:ext>
            </a:extLst>
          </p:cNvPr>
          <p:cNvSpPr>
            <a:spLocks noGrp="1"/>
          </p:cNvSpPr>
          <p:nvPr>
            <p:ph type="title"/>
          </p:nvPr>
        </p:nvSpPr>
        <p:spPr/>
        <p:txBody>
          <a:bodyPr>
            <a:normAutofit fontScale="90000"/>
          </a:bodyPr>
          <a:lstStyle/>
          <a:p>
            <a:r>
              <a:rPr lang="en-US" dirty="0"/>
              <a:t>For each additional: </a:t>
            </a:r>
            <a:br>
              <a:rPr lang="en-US" dirty="0"/>
            </a:br>
            <a:r>
              <a:rPr lang="en-US" dirty="0"/>
              <a:t>Relationship of person to person  1</a:t>
            </a:r>
          </a:p>
        </p:txBody>
      </p:sp>
      <p:pic>
        <p:nvPicPr>
          <p:cNvPr id="4" name="Content Placeholder 3">
            <a:extLst>
              <a:ext uri="{FF2B5EF4-FFF2-40B4-BE49-F238E27FC236}">
                <a16:creationId xmlns:a16="http://schemas.microsoft.com/office/drawing/2014/main" id="{0CDF5543-D870-4AEB-84A8-B7CB5888D108}"/>
              </a:ext>
            </a:extLst>
          </p:cNvPr>
          <p:cNvPicPr>
            <a:picLocks noGrp="1" noChangeAspect="1"/>
          </p:cNvPicPr>
          <p:nvPr>
            <p:ph idx="1"/>
          </p:nvPr>
        </p:nvPicPr>
        <p:blipFill>
          <a:blip r:embed="rId2"/>
          <a:stretch>
            <a:fillRect/>
          </a:stretch>
        </p:blipFill>
        <p:spPr>
          <a:xfrm>
            <a:off x="1076432" y="1600200"/>
            <a:ext cx="6991135" cy="4525963"/>
          </a:xfrm>
          <a:prstGeom prst="rect">
            <a:avLst/>
          </a:prstGeom>
        </p:spPr>
      </p:pic>
    </p:spTree>
    <p:extLst>
      <p:ext uri="{BB962C8B-B14F-4D97-AF65-F5344CB8AC3E}">
        <p14:creationId xmlns:p14="http://schemas.microsoft.com/office/powerpoint/2010/main" val="1849071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1F2CB-FB4C-4EFE-A204-E1F8E66276D4}"/>
              </a:ext>
            </a:extLst>
          </p:cNvPr>
          <p:cNvSpPr>
            <a:spLocks noGrp="1"/>
          </p:cNvSpPr>
          <p:nvPr>
            <p:ph type="title"/>
          </p:nvPr>
        </p:nvSpPr>
        <p:spPr/>
        <p:txBody>
          <a:bodyPr>
            <a:normAutofit/>
          </a:bodyPr>
          <a:lstStyle/>
          <a:p>
            <a:r>
              <a:rPr lang="en-US" dirty="0"/>
              <a:t>Population Pyramid U.S. 2019</a:t>
            </a:r>
          </a:p>
        </p:txBody>
      </p:sp>
      <p:pic>
        <p:nvPicPr>
          <p:cNvPr id="1026" name="Picture 2" descr="Image result for population pyramid united states">
            <a:extLst>
              <a:ext uri="{FF2B5EF4-FFF2-40B4-BE49-F238E27FC236}">
                <a16:creationId xmlns:a16="http://schemas.microsoft.com/office/drawing/2014/main" id="{6C4CA8E3-1ADF-458C-9308-4A95A422A8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2389" y="1600200"/>
            <a:ext cx="447922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892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D3681-BEB3-4E9F-A44C-8EE46EB82258}"/>
              </a:ext>
            </a:extLst>
          </p:cNvPr>
          <p:cNvSpPr>
            <a:spLocks noGrp="1"/>
          </p:cNvSpPr>
          <p:nvPr>
            <p:ph type="title"/>
          </p:nvPr>
        </p:nvSpPr>
        <p:spPr/>
        <p:txBody>
          <a:bodyPr/>
          <a:lstStyle/>
          <a:p>
            <a:r>
              <a:rPr lang="en-US" dirty="0"/>
              <a:t>Question 7.  Age for each person</a:t>
            </a:r>
          </a:p>
        </p:txBody>
      </p:sp>
      <p:pic>
        <p:nvPicPr>
          <p:cNvPr id="4" name="Content Placeholder 3">
            <a:extLst>
              <a:ext uri="{FF2B5EF4-FFF2-40B4-BE49-F238E27FC236}">
                <a16:creationId xmlns:a16="http://schemas.microsoft.com/office/drawing/2014/main" id="{9B70D960-CDB0-493E-96B1-CEF8BB82898A}"/>
              </a:ext>
            </a:extLst>
          </p:cNvPr>
          <p:cNvPicPr>
            <a:picLocks noGrp="1" noChangeAspect="1"/>
          </p:cNvPicPr>
          <p:nvPr>
            <p:ph idx="1"/>
          </p:nvPr>
        </p:nvPicPr>
        <p:blipFill>
          <a:blip r:embed="rId2"/>
          <a:stretch>
            <a:fillRect/>
          </a:stretch>
        </p:blipFill>
        <p:spPr>
          <a:xfrm>
            <a:off x="457200" y="2515441"/>
            <a:ext cx="8229600" cy="2695481"/>
          </a:xfrm>
          <a:prstGeom prst="rect">
            <a:avLst/>
          </a:prstGeom>
        </p:spPr>
      </p:pic>
    </p:spTree>
    <p:extLst>
      <p:ext uri="{BB962C8B-B14F-4D97-AF65-F5344CB8AC3E}">
        <p14:creationId xmlns:p14="http://schemas.microsoft.com/office/powerpoint/2010/main" val="2244893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AF1F2-AEC3-4310-BAC1-EF128B9DF869}"/>
              </a:ext>
            </a:extLst>
          </p:cNvPr>
          <p:cNvSpPr>
            <a:spLocks noGrp="1"/>
          </p:cNvSpPr>
          <p:nvPr>
            <p:ph type="title"/>
          </p:nvPr>
        </p:nvSpPr>
        <p:spPr/>
        <p:txBody>
          <a:bodyPr>
            <a:normAutofit/>
          </a:bodyPr>
          <a:lstStyle/>
          <a:p>
            <a:r>
              <a:rPr lang="en-US" dirty="0"/>
              <a:t>Question 8.  Hispanic origin</a:t>
            </a:r>
          </a:p>
        </p:txBody>
      </p:sp>
      <p:sp>
        <p:nvSpPr>
          <p:cNvPr id="3" name="Content Placeholder 2">
            <a:extLst>
              <a:ext uri="{FF2B5EF4-FFF2-40B4-BE49-F238E27FC236}">
                <a16:creationId xmlns:a16="http://schemas.microsoft.com/office/drawing/2014/main" id="{CE486B49-F322-4121-901A-82E9365AED9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AFA53B5-16E9-425C-B44F-B7DB5C292359}"/>
              </a:ext>
            </a:extLst>
          </p:cNvPr>
          <p:cNvPicPr>
            <a:picLocks noChangeAspect="1"/>
          </p:cNvPicPr>
          <p:nvPr/>
        </p:nvPicPr>
        <p:blipFill>
          <a:blip r:embed="rId2"/>
          <a:stretch>
            <a:fillRect/>
          </a:stretch>
        </p:blipFill>
        <p:spPr>
          <a:xfrm>
            <a:off x="0" y="1122885"/>
            <a:ext cx="9144000" cy="4612230"/>
          </a:xfrm>
          <a:prstGeom prst="rect">
            <a:avLst/>
          </a:prstGeom>
        </p:spPr>
      </p:pic>
    </p:spTree>
    <p:extLst>
      <p:ext uri="{BB962C8B-B14F-4D97-AF65-F5344CB8AC3E}">
        <p14:creationId xmlns:p14="http://schemas.microsoft.com/office/powerpoint/2010/main" val="883001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34115-9768-4CF1-BD65-B2CA217CE377}"/>
              </a:ext>
            </a:extLst>
          </p:cNvPr>
          <p:cNvSpPr>
            <a:spLocks noGrp="1"/>
          </p:cNvSpPr>
          <p:nvPr>
            <p:ph type="title"/>
          </p:nvPr>
        </p:nvSpPr>
        <p:spPr>
          <a:xfrm>
            <a:off x="457200" y="274638"/>
            <a:ext cx="8229600" cy="1325562"/>
          </a:xfrm>
        </p:spPr>
        <p:txBody>
          <a:bodyPr/>
          <a:lstStyle/>
          <a:p>
            <a:r>
              <a:rPr lang="en-US" dirty="0"/>
              <a:t>Question 9.  Race of each</a:t>
            </a:r>
          </a:p>
        </p:txBody>
      </p:sp>
      <p:pic>
        <p:nvPicPr>
          <p:cNvPr id="4" name="Content Placeholder 3">
            <a:extLst>
              <a:ext uri="{FF2B5EF4-FFF2-40B4-BE49-F238E27FC236}">
                <a16:creationId xmlns:a16="http://schemas.microsoft.com/office/drawing/2014/main" id="{247F10F6-2FA3-43B3-BEB4-6647FF9C5B5F}"/>
              </a:ext>
            </a:extLst>
          </p:cNvPr>
          <p:cNvPicPr>
            <a:picLocks noGrp="1" noChangeAspect="1"/>
          </p:cNvPicPr>
          <p:nvPr>
            <p:ph idx="1"/>
          </p:nvPr>
        </p:nvPicPr>
        <p:blipFill>
          <a:blip r:embed="rId2"/>
          <a:stretch>
            <a:fillRect/>
          </a:stretch>
        </p:blipFill>
        <p:spPr>
          <a:xfrm>
            <a:off x="2590800" y="1524000"/>
            <a:ext cx="4114800" cy="4525963"/>
          </a:xfrm>
          <a:prstGeom prst="rect">
            <a:avLst/>
          </a:prstGeom>
        </p:spPr>
      </p:pic>
    </p:spTree>
    <p:extLst>
      <p:ext uri="{BB962C8B-B14F-4D97-AF65-F5344CB8AC3E}">
        <p14:creationId xmlns:p14="http://schemas.microsoft.com/office/powerpoint/2010/main" val="4637286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239116-DA23-454A-BE7C-6FDB265B0D01}"/>
              </a:ext>
            </a:extLst>
          </p:cNvPr>
          <p:cNvSpPr/>
          <p:nvPr/>
        </p:nvSpPr>
        <p:spPr>
          <a:xfrm>
            <a:off x="228600" y="-3619083"/>
            <a:ext cx="8382000" cy="11295400"/>
          </a:xfrm>
          <a:prstGeom prst="rect">
            <a:avLst/>
          </a:prstGeom>
        </p:spPr>
        <p:txBody>
          <a:bodyPr wrap="square">
            <a:spAutoFit/>
          </a:bodyPr>
          <a:lstStyle/>
          <a:p>
            <a:pPr algn="just"/>
            <a:endParaRPr lang="en-US" sz="3200" b="1" dirty="0">
              <a:solidFill>
                <a:srgbClr val="000000"/>
              </a:solidFill>
              <a:latin typeface="Helvetica" panose="020B0604020202020204" pitchFamily="34" charset="0"/>
            </a:endParaRPr>
          </a:p>
          <a:p>
            <a:pPr algn="just"/>
            <a:endParaRPr lang="en-US" sz="3200" b="1" dirty="0">
              <a:solidFill>
                <a:srgbClr val="000000"/>
              </a:solidFill>
              <a:latin typeface="Helvetica" panose="020B0604020202020204" pitchFamily="34" charset="0"/>
            </a:endParaRPr>
          </a:p>
          <a:p>
            <a:pPr algn="just"/>
            <a:endParaRPr lang="en-US" sz="3200" b="1" dirty="0">
              <a:solidFill>
                <a:srgbClr val="000000"/>
              </a:solidFill>
              <a:latin typeface="Helvetica" panose="020B0604020202020204" pitchFamily="34" charset="0"/>
            </a:endParaRPr>
          </a:p>
          <a:p>
            <a:pPr algn="just"/>
            <a:endParaRPr lang="en-US" sz="3200" b="1" dirty="0">
              <a:solidFill>
                <a:srgbClr val="000000"/>
              </a:solidFill>
              <a:latin typeface="Helvetica" panose="020B0604020202020204" pitchFamily="34" charset="0"/>
            </a:endParaRPr>
          </a:p>
          <a:p>
            <a:pPr algn="just"/>
            <a:endParaRPr lang="en-US" sz="3200" b="1" dirty="0">
              <a:solidFill>
                <a:srgbClr val="000000"/>
              </a:solidFill>
              <a:latin typeface="Helvetica" panose="020B0604020202020204" pitchFamily="34" charset="0"/>
            </a:endParaRPr>
          </a:p>
          <a:p>
            <a:pPr algn="just"/>
            <a:endParaRPr lang="en-US" sz="3200" b="1" dirty="0">
              <a:solidFill>
                <a:srgbClr val="000000"/>
              </a:solidFill>
              <a:latin typeface="Helvetica" panose="020B0604020202020204" pitchFamily="34" charset="0"/>
            </a:endParaRPr>
          </a:p>
          <a:p>
            <a:pPr algn="just"/>
            <a:endParaRPr lang="en-US" sz="3200" b="1" dirty="0">
              <a:solidFill>
                <a:srgbClr val="000000"/>
              </a:solidFill>
              <a:latin typeface="Helvetica" panose="020B0604020202020204" pitchFamily="34" charset="0"/>
            </a:endParaRPr>
          </a:p>
          <a:p>
            <a:pPr algn="just"/>
            <a:endParaRPr lang="en-US" sz="3200" b="1" dirty="0">
              <a:solidFill>
                <a:srgbClr val="000000"/>
              </a:solidFill>
              <a:latin typeface="Helvetica" panose="020B0604020202020204" pitchFamily="34" charset="0"/>
            </a:endParaRPr>
          </a:p>
          <a:p>
            <a:pPr algn="just"/>
            <a:r>
              <a:rPr lang="en-US" sz="2000" b="1" dirty="0">
                <a:solidFill>
                  <a:srgbClr val="000000"/>
                </a:solidFill>
                <a:latin typeface="Helvetica" panose="020B0604020202020204" pitchFamily="34" charset="0"/>
              </a:rPr>
              <a:t>What is this person’s race? </a:t>
            </a:r>
            <a:r>
              <a:rPr lang="en-US" sz="2000" i="1" dirty="0">
                <a:solidFill>
                  <a:srgbClr val="000000"/>
                </a:solidFill>
                <a:latin typeface="Helvetica" panose="020B0604020202020204" pitchFamily="34" charset="0"/>
              </a:rPr>
              <a:t>Mark one or more boxes </a:t>
            </a:r>
            <a:r>
              <a:rPr lang="en-US" sz="2000" b="1" i="1" dirty="0">
                <a:solidFill>
                  <a:srgbClr val="000000"/>
                </a:solidFill>
                <a:latin typeface="Helvetica" panose="020B0604020202020204" pitchFamily="34" charset="0"/>
              </a:rPr>
              <a:t>AND </a:t>
            </a:r>
            <a:r>
              <a:rPr lang="en-US" sz="2000" i="1" dirty="0">
                <a:solidFill>
                  <a:srgbClr val="000000"/>
                </a:solidFill>
                <a:latin typeface="Helvetica" panose="020B0604020202020204" pitchFamily="34" charset="0"/>
              </a:rPr>
              <a:t>print origins.</a:t>
            </a:r>
            <a:endParaRPr lang="en-US" sz="2000" dirty="0">
              <a:solidFill>
                <a:srgbClr val="000000"/>
              </a:solidFill>
              <a:latin typeface="Helvetica" panose="020B0604020202020204" pitchFamily="34" charset="0"/>
            </a:endParaRPr>
          </a:p>
          <a:p>
            <a:pPr algn="just"/>
            <a:endParaRPr lang="en-US" dirty="0">
              <a:solidFill>
                <a:srgbClr val="000000"/>
              </a:solidFill>
              <a:latin typeface="Helvetica" panose="020B0604020202020204" pitchFamily="34" charset="0"/>
            </a:endParaRPr>
          </a:p>
          <a:p>
            <a:pPr algn="just"/>
            <a:r>
              <a:rPr lang="en-US" dirty="0">
                <a:solidFill>
                  <a:srgbClr val="000000"/>
                </a:solidFill>
                <a:latin typeface="Helvetica" panose="020B0604020202020204" pitchFamily="34" charset="0"/>
              </a:rPr>
              <a:t>White – </a:t>
            </a:r>
            <a:r>
              <a:rPr lang="en-US" i="1" dirty="0">
                <a:solidFill>
                  <a:srgbClr val="000000"/>
                </a:solidFill>
                <a:latin typeface="Helvetica" panose="020B0604020202020204" pitchFamily="34" charset="0"/>
              </a:rPr>
              <a:t>Print, for example, German, Irish, English, Italian, Lebanese, Egyptian, etc. AND PRINT RACE OR ORIGIN</a:t>
            </a:r>
            <a:endParaRPr lang="en-US" sz="800" dirty="0">
              <a:solidFill>
                <a:srgbClr val="000000"/>
              </a:solidFill>
              <a:latin typeface="BOCXM L 2"/>
            </a:endParaRPr>
          </a:p>
          <a:p>
            <a:pPr algn="just"/>
            <a:endParaRPr lang="en-US" dirty="0">
              <a:solidFill>
                <a:srgbClr val="000000"/>
              </a:solidFill>
              <a:latin typeface="Helvetica" panose="020B0604020202020204" pitchFamily="34" charset="0"/>
            </a:endParaRPr>
          </a:p>
          <a:p>
            <a:pPr lvl="0" algn="just"/>
            <a:r>
              <a:rPr lang="en-US" dirty="0">
                <a:solidFill>
                  <a:srgbClr val="000000"/>
                </a:solidFill>
                <a:latin typeface="Helvetica" panose="020B0604020202020204" pitchFamily="34" charset="0"/>
              </a:rPr>
              <a:t>Black or African Am. – </a:t>
            </a:r>
            <a:r>
              <a:rPr lang="en-US" i="1" dirty="0">
                <a:solidFill>
                  <a:srgbClr val="000000"/>
                </a:solidFill>
                <a:latin typeface="Helvetica" panose="020B0604020202020204" pitchFamily="34" charset="0"/>
              </a:rPr>
              <a:t>Print, for example, African American, Jamaican, Haitian, Nigerian, Ethiopian, Somali, etc.  AND PRINT RACE OR ORIGIN</a:t>
            </a:r>
            <a:endParaRPr lang="en-US" sz="800" dirty="0">
              <a:solidFill>
                <a:srgbClr val="000000"/>
              </a:solidFill>
              <a:latin typeface="BOCXM L 2"/>
            </a:endParaRPr>
          </a:p>
          <a:p>
            <a:pPr algn="just"/>
            <a:endParaRPr lang="en-US" sz="800" dirty="0">
              <a:solidFill>
                <a:srgbClr val="000000"/>
              </a:solidFill>
              <a:latin typeface="BOCXM L 2"/>
            </a:endParaRPr>
          </a:p>
          <a:p>
            <a:pPr lvl="0" algn="just"/>
            <a:r>
              <a:rPr lang="en-US" dirty="0">
                <a:solidFill>
                  <a:srgbClr val="000000"/>
                </a:solidFill>
                <a:latin typeface="Helvetica" panose="020B0604020202020204" pitchFamily="34" charset="0"/>
              </a:rPr>
              <a:t>American Indian or Alaska Native –</a:t>
            </a:r>
            <a:r>
              <a:rPr lang="en-US" sz="1400" dirty="0">
                <a:solidFill>
                  <a:srgbClr val="000000"/>
                </a:solidFill>
                <a:latin typeface="Helvetica" panose="020B0604020202020204" pitchFamily="34" charset="0"/>
              </a:rPr>
              <a:t> </a:t>
            </a:r>
            <a:r>
              <a:rPr lang="en-US" sz="1400" i="1" dirty="0">
                <a:solidFill>
                  <a:srgbClr val="000000"/>
                </a:solidFill>
                <a:latin typeface="Helvetica" panose="020B0604020202020204" pitchFamily="34" charset="0"/>
              </a:rPr>
              <a:t>Print name of enrolled or principal tribe(s), for example, Navajo Nation, Blackfeet Tribe, Mayan, Aztec, Native Village of Barrow Inupiat Traditional Government, Nome Eskimo Community, etc. AND PRINT RACE OR ORIGIN</a:t>
            </a:r>
            <a:endParaRPr lang="en-US" sz="1400" dirty="0">
              <a:solidFill>
                <a:srgbClr val="000000"/>
              </a:solidFill>
              <a:latin typeface="BOCXM L 2"/>
            </a:endParaRPr>
          </a:p>
          <a:p>
            <a:endParaRPr lang="en-US" sz="800" dirty="0">
              <a:solidFill>
                <a:srgbClr val="000000"/>
              </a:solidFill>
              <a:latin typeface="BOCXM L 2"/>
            </a:endParaRPr>
          </a:p>
          <a:p>
            <a:endParaRPr lang="en-US" sz="800" dirty="0">
              <a:latin typeface="BOCXM L 2"/>
            </a:endParaRPr>
          </a:p>
          <a:p>
            <a:r>
              <a:rPr lang="en-US" dirty="0">
                <a:latin typeface="Helvetica" panose="020B0604020202020204" pitchFamily="34" charset="0"/>
              </a:rPr>
              <a:t>Chinese 5. Filipino 6. Asian 7. Indian </a:t>
            </a:r>
            <a:r>
              <a:rPr lang="en-US" i="1" dirty="0">
                <a:solidFill>
                  <a:srgbClr val="000000"/>
                </a:solidFill>
                <a:latin typeface="Helvetica" panose="020B0604020202020204" pitchFamily="34" charset="0"/>
              </a:rPr>
              <a:t>AND PRINT RACE OR ORIGIN</a:t>
            </a:r>
            <a:endParaRPr lang="en-US" sz="800" dirty="0">
              <a:solidFill>
                <a:srgbClr val="000000"/>
              </a:solidFill>
              <a:latin typeface="BOCXM L 2"/>
            </a:endParaRPr>
          </a:p>
          <a:p>
            <a:endParaRPr lang="en-US" dirty="0">
              <a:latin typeface="Helvetica" panose="020B0604020202020204" pitchFamily="34" charset="0"/>
            </a:endParaRPr>
          </a:p>
          <a:p>
            <a:r>
              <a:rPr lang="en-US" dirty="0">
                <a:latin typeface="Helvetica" panose="020B0604020202020204" pitchFamily="34" charset="0"/>
              </a:rPr>
              <a:t>Other Asian – </a:t>
            </a:r>
            <a:r>
              <a:rPr lang="en-US" i="1" dirty="0">
                <a:latin typeface="Helvetica" panose="020B0604020202020204" pitchFamily="34" charset="0"/>
              </a:rPr>
              <a:t>Print, for example, Pakistani, Cambodian, Hmong, etc. </a:t>
            </a:r>
            <a:r>
              <a:rPr lang="en-US" sz="800" dirty="0">
                <a:latin typeface="BOCXM L 2"/>
              </a:rPr>
              <a:t>C</a:t>
            </a:r>
          </a:p>
          <a:p>
            <a:endParaRPr lang="en-US" dirty="0">
              <a:latin typeface="Helvetica" panose="020B0604020202020204" pitchFamily="34" charset="0"/>
            </a:endParaRPr>
          </a:p>
          <a:p>
            <a:r>
              <a:rPr lang="en-US" dirty="0">
                <a:latin typeface="Helvetica" panose="020B0604020202020204" pitchFamily="34" charset="0"/>
              </a:rPr>
              <a:t>Vietnamese. Korean. Japanese. </a:t>
            </a:r>
            <a:r>
              <a:rPr lang="en-US" i="1" dirty="0">
                <a:solidFill>
                  <a:srgbClr val="000000"/>
                </a:solidFill>
                <a:latin typeface="Helvetica" panose="020B0604020202020204" pitchFamily="34" charset="0"/>
              </a:rPr>
              <a:t>AND PRINT RACE OR ORIGIN</a:t>
            </a:r>
            <a:endParaRPr lang="en-US" sz="800" dirty="0">
              <a:solidFill>
                <a:srgbClr val="000000"/>
              </a:solidFill>
              <a:latin typeface="BOCXM L 2"/>
            </a:endParaRPr>
          </a:p>
          <a:p>
            <a:endParaRPr lang="en-US" dirty="0">
              <a:latin typeface="Helvetica" panose="020B0604020202020204" pitchFamily="34" charset="0"/>
            </a:endParaRPr>
          </a:p>
          <a:p>
            <a:r>
              <a:rPr lang="en-US" dirty="0">
                <a:latin typeface="Helvetica" panose="020B0604020202020204" pitchFamily="34" charset="0"/>
              </a:rPr>
              <a:t>Native Hawaiian. Samoan.  Chamorro.  Other Pacific Islander – </a:t>
            </a:r>
            <a:r>
              <a:rPr lang="en-US" i="1" dirty="0">
                <a:latin typeface="Helvetica" panose="020B0604020202020204" pitchFamily="34" charset="0"/>
              </a:rPr>
              <a:t>Print, for example, Tongan, Fijian, Marshallese, etc. </a:t>
            </a:r>
            <a:r>
              <a:rPr lang="en-US" i="1" dirty="0">
                <a:solidFill>
                  <a:srgbClr val="000000"/>
                </a:solidFill>
                <a:latin typeface="Helvetica" panose="020B0604020202020204" pitchFamily="34" charset="0"/>
              </a:rPr>
              <a:t>AND PRINT RACE OR ORIGIN</a:t>
            </a:r>
            <a:endParaRPr lang="en-US" sz="800" dirty="0">
              <a:latin typeface="BOCXM L 2"/>
            </a:endParaRPr>
          </a:p>
          <a:p>
            <a:endParaRPr lang="en-US" sz="800" dirty="0">
              <a:latin typeface="BOCXM L 2"/>
            </a:endParaRPr>
          </a:p>
          <a:p>
            <a:r>
              <a:rPr lang="en-US" b="1" dirty="0">
                <a:latin typeface="Helvetica" panose="020B0604020202020204" pitchFamily="34" charset="0"/>
              </a:rPr>
              <a:t>Some other race – </a:t>
            </a:r>
            <a:r>
              <a:rPr lang="en-US" b="1" i="1" dirty="0">
                <a:latin typeface="Helvetica" panose="020B0604020202020204" pitchFamily="34" charset="0"/>
              </a:rPr>
              <a:t>Print race or origin</a:t>
            </a:r>
            <a:endParaRPr lang="en-US" sz="800" b="1" dirty="0">
              <a:latin typeface="BOCXM L 2"/>
            </a:endParaRPr>
          </a:p>
          <a:p>
            <a:endParaRPr lang="en-US" sz="800" dirty="0">
              <a:latin typeface="BOCXM L 2"/>
            </a:endParaRPr>
          </a:p>
          <a:p>
            <a:pPr algn="just"/>
            <a:r>
              <a:rPr lang="en-US" sz="9600" b="1" dirty="0">
                <a:latin typeface="Univers" panose="020B0503020202020204" pitchFamily="34" charset="0"/>
              </a:rPr>
              <a:t> </a:t>
            </a:r>
            <a:endParaRPr lang="en-US" dirty="0"/>
          </a:p>
        </p:txBody>
      </p:sp>
    </p:spTree>
    <p:extLst>
      <p:ext uri="{BB962C8B-B14F-4D97-AF65-F5344CB8AC3E}">
        <p14:creationId xmlns:p14="http://schemas.microsoft.com/office/powerpoint/2010/main" val="980657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47EC8-A775-44C5-A194-09AA85D40EB7}"/>
              </a:ext>
            </a:extLst>
          </p:cNvPr>
          <p:cNvSpPr>
            <a:spLocks noGrp="1"/>
          </p:cNvSpPr>
          <p:nvPr>
            <p:ph type="title"/>
          </p:nvPr>
        </p:nvSpPr>
        <p:spPr/>
        <p:txBody>
          <a:bodyPr>
            <a:normAutofit fontScale="90000"/>
          </a:bodyPr>
          <a:lstStyle/>
          <a:p>
            <a:r>
              <a:rPr lang="en-US" dirty="0"/>
              <a:t>Race and ethnicity </a:t>
            </a:r>
            <a:br>
              <a:rPr lang="en-US" dirty="0"/>
            </a:br>
            <a:r>
              <a:rPr lang="en-US" dirty="0"/>
              <a:t>two separate concepts</a:t>
            </a:r>
          </a:p>
        </p:txBody>
      </p:sp>
      <p:sp>
        <p:nvSpPr>
          <p:cNvPr id="3" name="Content Placeholder 2">
            <a:extLst>
              <a:ext uri="{FF2B5EF4-FFF2-40B4-BE49-F238E27FC236}">
                <a16:creationId xmlns:a16="http://schemas.microsoft.com/office/drawing/2014/main" id="{27A26912-E9C9-4ECC-9B5C-394450E45B62}"/>
              </a:ext>
            </a:extLst>
          </p:cNvPr>
          <p:cNvSpPr>
            <a:spLocks noGrp="1"/>
          </p:cNvSpPr>
          <p:nvPr>
            <p:ph idx="1"/>
          </p:nvPr>
        </p:nvSpPr>
        <p:spPr/>
        <p:txBody>
          <a:bodyPr>
            <a:normAutofit fontScale="77500" lnSpcReduction="20000"/>
          </a:bodyPr>
          <a:lstStyle/>
          <a:p>
            <a:r>
              <a:rPr lang="en-US" dirty="0"/>
              <a:t> </a:t>
            </a:r>
            <a:r>
              <a:rPr lang="en-US" b="1" dirty="0"/>
              <a:t>The U.S. Census Bureau considers race and ethnicity to be two separate and distinct concepts. </a:t>
            </a:r>
            <a:r>
              <a:rPr lang="en-US" i="1" dirty="0"/>
              <a:t>What is race?  </a:t>
            </a:r>
            <a:r>
              <a:rPr lang="en-US" dirty="0"/>
              <a:t>The Census Bureau defines race as a person’s self-identification with one or more social groups. An individual can report as White, Black or African American, Asian, American Indian and Alaska Native, Native Hawaiian and Other Pacific Islander, or some other race. Survey respondents may report multiple races. </a:t>
            </a:r>
          </a:p>
          <a:p>
            <a:r>
              <a:rPr lang="en-US" i="1" dirty="0"/>
              <a:t>What is ethnicity? </a:t>
            </a:r>
            <a:r>
              <a:rPr lang="en-US" dirty="0"/>
              <a:t>Ethnicity determines whether a person is of Hispanic origin or not. For this reason, ethnicity is broken out in two categories, Hispanic or Latino and Not Hispanic or Latino. Hispanics may report as any race. </a:t>
            </a:r>
          </a:p>
          <a:p>
            <a:r>
              <a:rPr lang="en-US" dirty="0">
                <a:hlinkClick r:id="rId2"/>
              </a:rPr>
              <a:t>https://www.census.gov/mso/www/training/pdf/race-ethnicity-onepager.pdf</a:t>
            </a:r>
            <a:r>
              <a:rPr lang="en-US" dirty="0"/>
              <a:t> </a:t>
            </a:r>
          </a:p>
        </p:txBody>
      </p:sp>
    </p:spTree>
    <p:extLst>
      <p:ext uri="{BB962C8B-B14F-4D97-AF65-F5344CB8AC3E}">
        <p14:creationId xmlns:p14="http://schemas.microsoft.com/office/powerpoint/2010/main" val="189424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67CCF-62F0-45AB-B539-0C6FC2C0BDFB}"/>
              </a:ext>
            </a:extLst>
          </p:cNvPr>
          <p:cNvSpPr>
            <a:spLocks noGrp="1"/>
          </p:cNvSpPr>
          <p:nvPr>
            <p:ph type="title"/>
          </p:nvPr>
        </p:nvSpPr>
        <p:spPr/>
        <p:txBody>
          <a:bodyPr/>
          <a:lstStyle/>
          <a:p>
            <a:r>
              <a:rPr lang="en-US" dirty="0"/>
              <a:t>How are Race Data Used?</a:t>
            </a:r>
          </a:p>
        </p:txBody>
      </p:sp>
      <p:sp>
        <p:nvSpPr>
          <p:cNvPr id="3" name="Content Placeholder 2">
            <a:extLst>
              <a:ext uri="{FF2B5EF4-FFF2-40B4-BE49-F238E27FC236}">
                <a16:creationId xmlns:a16="http://schemas.microsoft.com/office/drawing/2014/main" id="{494AE960-DC65-4ECE-AA1F-E645EDA0EB29}"/>
              </a:ext>
            </a:extLst>
          </p:cNvPr>
          <p:cNvSpPr>
            <a:spLocks noGrp="1"/>
          </p:cNvSpPr>
          <p:nvPr>
            <p:ph idx="1"/>
          </p:nvPr>
        </p:nvSpPr>
        <p:spPr/>
        <p:txBody>
          <a:bodyPr>
            <a:normAutofit fontScale="55000" lnSpcReduction="20000"/>
          </a:bodyPr>
          <a:lstStyle/>
          <a:p>
            <a:r>
              <a:rPr lang="en-US" dirty="0"/>
              <a:t>These include, among others:</a:t>
            </a:r>
          </a:p>
          <a:p>
            <a:r>
              <a:rPr lang="en-US" dirty="0"/>
              <a:t>Enforcing the requirements of the Voting Rights Act;</a:t>
            </a:r>
          </a:p>
          <a:p>
            <a:r>
              <a:rPr lang="en-US" dirty="0"/>
              <a:t>reviewing State congressional redistricting plans;</a:t>
            </a:r>
          </a:p>
          <a:p>
            <a:r>
              <a:rPr lang="en-US" dirty="0"/>
              <a:t>collecting and presenting population and population characteristics data, labor force data, education data, and vital and health statistics;</a:t>
            </a:r>
          </a:p>
          <a:p>
            <a:r>
              <a:rPr lang="en-US" dirty="0"/>
              <a:t>establishing and evaluating Federal affirmative action plans and evaluating affirmative action and discrimination in employment in the private sector;</a:t>
            </a:r>
          </a:p>
          <a:p>
            <a:r>
              <a:rPr lang="en-US" dirty="0"/>
              <a:t>monitoring the access of minorities to home mortgage loans under the Home Mortgage Disclosure Act;</a:t>
            </a:r>
          </a:p>
          <a:p>
            <a:r>
              <a:rPr lang="en-US" dirty="0"/>
              <a:t>enforcing the Equal Credit Opportunity Act;</a:t>
            </a:r>
          </a:p>
          <a:p>
            <a:r>
              <a:rPr lang="en-US" dirty="0"/>
              <a:t>monitoring and enforcing desegregation plans in the public schools;</a:t>
            </a:r>
          </a:p>
          <a:p>
            <a:r>
              <a:rPr lang="en-US" dirty="0"/>
              <a:t>assisting minority businesses under the minority business development programs; and</a:t>
            </a:r>
          </a:p>
          <a:p>
            <a:r>
              <a:rPr lang="en-US" dirty="0"/>
              <a:t>monitoring and enforcing the Fair Housing Act.   Page 67401 </a:t>
            </a:r>
          </a:p>
          <a:p>
            <a:r>
              <a:rPr lang="en-US" dirty="0">
                <a:hlinkClick r:id="rId2"/>
              </a:rPr>
              <a:t>https://www.federalregister.gov/documents/2016/09/30/2016-23672/standards-for-maintaining-collecting-and-presenting-federal-data-on-race-and-ethnicity</a:t>
            </a:r>
            <a:r>
              <a:rPr lang="en-US" dirty="0"/>
              <a:t> </a:t>
            </a:r>
          </a:p>
        </p:txBody>
      </p:sp>
    </p:spTree>
    <p:extLst>
      <p:ext uri="{BB962C8B-B14F-4D97-AF65-F5344CB8AC3E}">
        <p14:creationId xmlns:p14="http://schemas.microsoft.com/office/powerpoint/2010/main" val="1026514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5B3A3-DC52-4443-9C4F-0AC2AEB03047}"/>
              </a:ext>
            </a:extLst>
          </p:cNvPr>
          <p:cNvSpPr>
            <a:spLocks noGrp="1"/>
          </p:cNvSpPr>
          <p:nvPr>
            <p:ph type="title"/>
          </p:nvPr>
        </p:nvSpPr>
        <p:spPr/>
        <p:txBody>
          <a:bodyPr>
            <a:normAutofit fontScale="90000"/>
          </a:bodyPr>
          <a:lstStyle/>
          <a:p>
            <a:r>
              <a:rPr lang="en-US" dirty="0"/>
              <a:t>Bureau has done research on race since 1954</a:t>
            </a:r>
            <a:br>
              <a:rPr lang="en-US" dirty="0"/>
            </a:br>
            <a:endParaRPr lang="en-US" dirty="0"/>
          </a:p>
        </p:txBody>
      </p:sp>
      <p:sp>
        <p:nvSpPr>
          <p:cNvPr id="3" name="Content Placeholder 2">
            <a:extLst>
              <a:ext uri="{FF2B5EF4-FFF2-40B4-BE49-F238E27FC236}">
                <a16:creationId xmlns:a16="http://schemas.microsoft.com/office/drawing/2014/main" id="{5751E65E-533B-40CD-B8E3-1836DDD0DB30}"/>
              </a:ext>
            </a:extLst>
          </p:cNvPr>
          <p:cNvSpPr>
            <a:spLocks noGrp="1"/>
          </p:cNvSpPr>
          <p:nvPr>
            <p:ph idx="1"/>
          </p:nvPr>
        </p:nvSpPr>
        <p:spPr/>
        <p:txBody>
          <a:bodyPr/>
          <a:lstStyle/>
          <a:p>
            <a:r>
              <a:rPr lang="en-US" dirty="0"/>
              <a:t>Interagency groups start three years before census</a:t>
            </a:r>
          </a:p>
          <a:p>
            <a:r>
              <a:rPr lang="en-US" dirty="0">
                <a:hlinkClick r:id="rId2"/>
              </a:rPr>
              <a:t>https://www2.census.gov/programs-surveys/decennial/2020/program-management/final-analysis-reports/2015nct-race-ethnicity-analysis.pdf</a:t>
            </a:r>
            <a:r>
              <a:rPr lang="en-US" dirty="0"/>
              <a:t> </a:t>
            </a:r>
          </a:p>
          <a:p>
            <a:endParaRPr lang="en-US" dirty="0"/>
          </a:p>
        </p:txBody>
      </p:sp>
    </p:spTree>
    <p:extLst>
      <p:ext uri="{BB962C8B-B14F-4D97-AF65-F5344CB8AC3E}">
        <p14:creationId xmlns:p14="http://schemas.microsoft.com/office/powerpoint/2010/main" val="1888185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BE0F-A563-4032-8634-A142491C7CEC}"/>
              </a:ext>
            </a:extLst>
          </p:cNvPr>
          <p:cNvSpPr>
            <a:spLocks noGrp="1"/>
          </p:cNvSpPr>
          <p:nvPr>
            <p:ph type="title"/>
          </p:nvPr>
        </p:nvSpPr>
        <p:spPr/>
        <p:txBody>
          <a:bodyPr>
            <a:normAutofit fontScale="90000"/>
          </a:bodyPr>
          <a:lstStyle/>
          <a:p>
            <a:r>
              <a:rPr lang="en-US" dirty="0"/>
              <a:t>2020 Census uses the </a:t>
            </a:r>
            <a:br>
              <a:rPr lang="en-US" dirty="0"/>
            </a:br>
            <a:r>
              <a:rPr lang="en-US" dirty="0"/>
              <a:t>1997 OMB definitions.</a:t>
            </a:r>
          </a:p>
        </p:txBody>
      </p:sp>
      <p:sp>
        <p:nvSpPr>
          <p:cNvPr id="3" name="Content Placeholder 2">
            <a:extLst>
              <a:ext uri="{FF2B5EF4-FFF2-40B4-BE49-F238E27FC236}">
                <a16:creationId xmlns:a16="http://schemas.microsoft.com/office/drawing/2014/main" id="{EBA19EB8-B478-4F74-AD4C-0843514C429D}"/>
              </a:ext>
            </a:extLst>
          </p:cNvPr>
          <p:cNvSpPr>
            <a:spLocks noGrp="1"/>
          </p:cNvSpPr>
          <p:nvPr>
            <p:ph idx="1"/>
          </p:nvPr>
        </p:nvSpPr>
        <p:spPr/>
        <p:txBody>
          <a:bodyPr>
            <a:normAutofit lnSpcReduction="10000"/>
          </a:bodyPr>
          <a:lstStyle/>
          <a:p>
            <a:pPr marL="0" indent="0">
              <a:buNone/>
            </a:pPr>
            <a:r>
              <a:rPr lang="en-US" dirty="0"/>
              <a:t>“The racial categories included in the census questionnaire generally reflect </a:t>
            </a:r>
            <a:r>
              <a:rPr lang="en-US" b="1" dirty="0"/>
              <a:t>a social definition of race recognized in this country and not an attempt to define race biologically, anthropologically, or genetically</a:t>
            </a:r>
            <a:r>
              <a:rPr lang="en-US" dirty="0"/>
              <a:t>. In addition, it is recognized that the categories of the race item include racial and national origin or sociocultural groups.” </a:t>
            </a:r>
            <a:r>
              <a:rPr lang="en-US" dirty="0">
                <a:hlinkClick r:id="rId2"/>
              </a:rPr>
              <a:t>https://www.census.gov/topics/population/race/about.html</a:t>
            </a:r>
            <a:r>
              <a:rPr lang="en-US" dirty="0"/>
              <a:t> </a:t>
            </a:r>
          </a:p>
        </p:txBody>
      </p:sp>
    </p:spTree>
    <p:extLst>
      <p:ext uri="{BB962C8B-B14F-4D97-AF65-F5344CB8AC3E}">
        <p14:creationId xmlns:p14="http://schemas.microsoft.com/office/powerpoint/2010/main" val="810881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986F-B05F-4230-A8DD-93A8818C48FF}"/>
              </a:ext>
            </a:extLst>
          </p:cNvPr>
          <p:cNvSpPr>
            <a:spLocks noGrp="1"/>
          </p:cNvSpPr>
          <p:nvPr>
            <p:ph type="title"/>
          </p:nvPr>
        </p:nvSpPr>
        <p:spPr/>
        <p:txBody>
          <a:bodyPr>
            <a:normAutofit fontScale="90000"/>
          </a:bodyPr>
          <a:lstStyle/>
          <a:p>
            <a:r>
              <a:rPr lang="en-US" dirty="0"/>
              <a:t>Title VI  CRA </a:t>
            </a:r>
            <a:br>
              <a:rPr lang="en-US" dirty="0"/>
            </a:br>
            <a:r>
              <a:rPr lang="en-US" dirty="0"/>
              <a:t>Race, Color, National Origin</a:t>
            </a:r>
          </a:p>
        </p:txBody>
      </p:sp>
      <p:sp>
        <p:nvSpPr>
          <p:cNvPr id="3" name="Content Placeholder 2">
            <a:extLst>
              <a:ext uri="{FF2B5EF4-FFF2-40B4-BE49-F238E27FC236}">
                <a16:creationId xmlns:a16="http://schemas.microsoft.com/office/drawing/2014/main" id="{CBA80636-3EAC-4C8A-9BE2-D43F32C63D49}"/>
              </a:ext>
            </a:extLst>
          </p:cNvPr>
          <p:cNvSpPr>
            <a:spLocks noGrp="1"/>
          </p:cNvSpPr>
          <p:nvPr>
            <p:ph idx="1"/>
          </p:nvPr>
        </p:nvSpPr>
        <p:spPr/>
        <p:txBody>
          <a:bodyPr/>
          <a:lstStyle/>
          <a:p>
            <a:pPr marL="0" indent="0">
              <a:buNone/>
            </a:pPr>
            <a:r>
              <a:rPr lang="en-US" dirty="0"/>
              <a:t>From: “An Order Combatting Hate Revives Questions of Identify”</a:t>
            </a:r>
          </a:p>
          <a:p>
            <a:pPr marL="0" indent="0">
              <a:buNone/>
            </a:pPr>
            <a:r>
              <a:rPr lang="en-US" dirty="0">
                <a:hlinkClick r:id="rId2"/>
              </a:rPr>
              <a:t>https://www.nytimes.com/2019/12/15/world/americas/trump-jews-executive-order.html</a:t>
            </a:r>
            <a:r>
              <a:rPr lang="en-US" dirty="0"/>
              <a:t> </a:t>
            </a:r>
          </a:p>
          <a:p>
            <a:pPr marL="0" indent="0">
              <a:buNone/>
            </a:pPr>
            <a:endParaRPr lang="en-US" dirty="0"/>
          </a:p>
          <a:p>
            <a:pPr marL="0" indent="0">
              <a:buNone/>
            </a:pPr>
            <a:r>
              <a:rPr lang="en-US" dirty="0"/>
              <a:t>“…whether the movement toward hardened, national-style identities is the solution to their problems – or is the problem itself.”</a:t>
            </a:r>
          </a:p>
          <a:p>
            <a:pPr marL="0" indent="0">
              <a:buNone/>
            </a:pPr>
            <a:endParaRPr lang="en-US" dirty="0"/>
          </a:p>
        </p:txBody>
      </p:sp>
    </p:spTree>
    <p:extLst>
      <p:ext uri="{BB962C8B-B14F-4D97-AF65-F5344CB8AC3E}">
        <p14:creationId xmlns:p14="http://schemas.microsoft.com/office/powerpoint/2010/main" val="2515074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9587-2523-4813-881D-F105A9C75E1B}"/>
              </a:ext>
            </a:extLst>
          </p:cNvPr>
          <p:cNvSpPr>
            <a:spLocks noGrp="1"/>
          </p:cNvSpPr>
          <p:nvPr>
            <p:ph type="title"/>
          </p:nvPr>
        </p:nvSpPr>
        <p:spPr/>
        <p:txBody>
          <a:bodyPr/>
          <a:lstStyle/>
          <a:p>
            <a:r>
              <a:rPr lang="en-US" dirty="0"/>
              <a:t>Race from 1790 to 2020</a:t>
            </a:r>
          </a:p>
        </p:txBody>
      </p:sp>
      <p:sp>
        <p:nvSpPr>
          <p:cNvPr id="3" name="Content Placeholder 2">
            <a:extLst>
              <a:ext uri="{FF2B5EF4-FFF2-40B4-BE49-F238E27FC236}">
                <a16:creationId xmlns:a16="http://schemas.microsoft.com/office/drawing/2014/main" id="{E2E555DD-9597-4B80-B0D1-CEA1F3E7D7CE}"/>
              </a:ext>
            </a:extLst>
          </p:cNvPr>
          <p:cNvSpPr>
            <a:spLocks noGrp="1"/>
          </p:cNvSpPr>
          <p:nvPr>
            <p:ph idx="1"/>
          </p:nvPr>
        </p:nvSpPr>
        <p:spPr/>
        <p:txBody>
          <a:bodyPr/>
          <a:lstStyle/>
          <a:p>
            <a:r>
              <a:rPr lang="en-US" dirty="0">
                <a:hlinkClick r:id="rId2"/>
              </a:rPr>
              <a:t>https://www.census.gov/data-tools/demo/race/MREAD_1790_2010.html</a:t>
            </a:r>
            <a:r>
              <a:rPr lang="en-US" dirty="0"/>
              <a:t> </a:t>
            </a:r>
          </a:p>
        </p:txBody>
      </p:sp>
    </p:spTree>
    <p:extLst>
      <p:ext uri="{BB962C8B-B14F-4D97-AF65-F5344CB8AC3E}">
        <p14:creationId xmlns:p14="http://schemas.microsoft.com/office/powerpoint/2010/main" val="1816478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DCE3F-1037-4BF3-B532-ACD0A3873E05}"/>
              </a:ext>
            </a:extLst>
          </p:cNvPr>
          <p:cNvSpPr>
            <a:spLocks noGrp="1"/>
          </p:cNvSpPr>
          <p:nvPr>
            <p:ph type="title"/>
          </p:nvPr>
        </p:nvSpPr>
        <p:spPr/>
        <p:txBody>
          <a:bodyPr/>
          <a:lstStyle/>
          <a:p>
            <a:r>
              <a:rPr lang="en-US" dirty="0"/>
              <a:t>World population 2020</a:t>
            </a:r>
          </a:p>
        </p:txBody>
      </p:sp>
      <p:pic>
        <p:nvPicPr>
          <p:cNvPr id="5" name="Content Placeholder 4">
            <a:extLst>
              <a:ext uri="{FF2B5EF4-FFF2-40B4-BE49-F238E27FC236}">
                <a16:creationId xmlns:a16="http://schemas.microsoft.com/office/drawing/2014/main" id="{ACBC3B3E-BA35-4667-BFEB-145FB62A19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7027" y="1600200"/>
            <a:ext cx="6569946" cy="4525963"/>
          </a:xfrm>
        </p:spPr>
      </p:pic>
    </p:spTree>
    <p:extLst>
      <p:ext uri="{BB962C8B-B14F-4D97-AF65-F5344CB8AC3E}">
        <p14:creationId xmlns:p14="http://schemas.microsoft.com/office/powerpoint/2010/main" val="35592956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DEE34-45D8-46BB-BF0E-026F984C9EE8}"/>
              </a:ext>
            </a:extLst>
          </p:cNvPr>
          <p:cNvSpPr>
            <a:spLocks noGrp="1"/>
          </p:cNvSpPr>
          <p:nvPr>
            <p:ph type="title"/>
          </p:nvPr>
        </p:nvSpPr>
        <p:spPr/>
        <p:txBody>
          <a:bodyPr>
            <a:normAutofit fontScale="90000"/>
          </a:bodyPr>
          <a:lstStyle/>
          <a:p>
            <a:r>
              <a:rPr lang="en-US" dirty="0"/>
              <a:t>For each additional: Usually live or stay somewhere else?</a:t>
            </a:r>
          </a:p>
        </p:txBody>
      </p:sp>
      <p:pic>
        <p:nvPicPr>
          <p:cNvPr id="4" name="Content Placeholder 3">
            <a:extLst>
              <a:ext uri="{FF2B5EF4-FFF2-40B4-BE49-F238E27FC236}">
                <a16:creationId xmlns:a16="http://schemas.microsoft.com/office/drawing/2014/main" id="{E2B99969-246C-4CB0-850E-9D9FA4973883}"/>
              </a:ext>
            </a:extLst>
          </p:cNvPr>
          <p:cNvPicPr>
            <a:picLocks noGrp="1" noChangeAspect="1"/>
          </p:cNvPicPr>
          <p:nvPr>
            <p:ph idx="1"/>
          </p:nvPr>
        </p:nvPicPr>
        <p:blipFill>
          <a:blip r:embed="rId2"/>
          <a:stretch>
            <a:fillRect/>
          </a:stretch>
        </p:blipFill>
        <p:spPr>
          <a:xfrm>
            <a:off x="457200" y="1833529"/>
            <a:ext cx="8229600" cy="4059304"/>
          </a:xfrm>
          <a:prstGeom prst="rect">
            <a:avLst/>
          </a:prstGeom>
        </p:spPr>
      </p:pic>
    </p:spTree>
    <p:extLst>
      <p:ext uri="{BB962C8B-B14F-4D97-AF65-F5344CB8AC3E}">
        <p14:creationId xmlns:p14="http://schemas.microsoft.com/office/powerpoint/2010/main" val="73327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860D-753C-45B6-9DE2-9A17BBE31C80}"/>
              </a:ext>
            </a:extLst>
          </p:cNvPr>
          <p:cNvSpPr>
            <a:spLocks noGrp="1"/>
          </p:cNvSpPr>
          <p:nvPr>
            <p:ph type="title"/>
          </p:nvPr>
        </p:nvSpPr>
        <p:spPr/>
        <p:txBody>
          <a:bodyPr/>
          <a:lstStyle/>
          <a:p>
            <a:r>
              <a:rPr lang="en-US" dirty="0"/>
              <a:t>Question 6.  Sex is </a:t>
            </a:r>
            <a:r>
              <a:rPr lang="en-US"/>
              <a:t>still binary</a:t>
            </a:r>
            <a:endParaRPr lang="en-US" dirty="0"/>
          </a:p>
        </p:txBody>
      </p:sp>
      <p:pic>
        <p:nvPicPr>
          <p:cNvPr id="6" name="Content Placeholder 5">
            <a:extLst>
              <a:ext uri="{FF2B5EF4-FFF2-40B4-BE49-F238E27FC236}">
                <a16:creationId xmlns:a16="http://schemas.microsoft.com/office/drawing/2014/main" id="{71E38524-430B-4FB8-832F-0DE761210EF1}"/>
              </a:ext>
            </a:extLst>
          </p:cNvPr>
          <p:cNvPicPr>
            <a:picLocks noGrp="1" noChangeAspect="1"/>
          </p:cNvPicPr>
          <p:nvPr>
            <p:ph idx="1"/>
          </p:nvPr>
        </p:nvPicPr>
        <p:blipFill>
          <a:blip r:embed="rId2"/>
          <a:stretch>
            <a:fillRect/>
          </a:stretch>
        </p:blipFill>
        <p:spPr>
          <a:xfrm>
            <a:off x="457200" y="2947750"/>
            <a:ext cx="8229600" cy="1830863"/>
          </a:xfrm>
          <a:prstGeom prst="rect">
            <a:avLst/>
          </a:prstGeom>
        </p:spPr>
      </p:pic>
    </p:spTree>
    <p:extLst>
      <p:ext uri="{BB962C8B-B14F-4D97-AF65-F5344CB8AC3E}">
        <p14:creationId xmlns:p14="http://schemas.microsoft.com/office/powerpoint/2010/main" val="18614762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1367-F85B-4B6A-BED6-1AD7C42C87AF}"/>
              </a:ext>
            </a:extLst>
          </p:cNvPr>
          <p:cNvSpPr>
            <a:spLocks noGrp="1"/>
          </p:cNvSpPr>
          <p:nvPr>
            <p:ph type="title"/>
          </p:nvPr>
        </p:nvSpPr>
        <p:spPr/>
        <p:txBody>
          <a:bodyPr/>
          <a:lstStyle/>
          <a:p>
            <a:r>
              <a:rPr lang="en-US" dirty="0"/>
              <a:t>Gender: ABC News found 58</a:t>
            </a:r>
          </a:p>
        </p:txBody>
      </p:sp>
      <p:sp>
        <p:nvSpPr>
          <p:cNvPr id="3" name="Content Placeholder 2">
            <a:extLst>
              <a:ext uri="{FF2B5EF4-FFF2-40B4-BE49-F238E27FC236}">
                <a16:creationId xmlns:a16="http://schemas.microsoft.com/office/drawing/2014/main" id="{96332F6E-CC97-47E1-A626-DF4FCC79BC09}"/>
              </a:ext>
            </a:extLst>
          </p:cNvPr>
          <p:cNvSpPr>
            <a:spLocks noGrp="1"/>
          </p:cNvSpPr>
          <p:nvPr>
            <p:ph idx="1"/>
          </p:nvPr>
        </p:nvSpPr>
        <p:spPr/>
        <p:txBody>
          <a:bodyPr>
            <a:normAutofit fontScale="25000" lnSpcReduction="20000"/>
          </a:bodyPr>
          <a:lstStyle/>
          <a:p>
            <a:pPr lvl="0" fontAlgn="base"/>
            <a:r>
              <a:rPr lang="en-US" sz="5600" dirty="0"/>
              <a:t>Agender	Androgyne		Androgynous</a:t>
            </a:r>
          </a:p>
          <a:p>
            <a:pPr lvl="0" fontAlgn="base"/>
            <a:r>
              <a:rPr lang="en-US" sz="5600" dirty="0"/>
              <a:t>Bigender	Cis		</a:t>
            </a:r>
            <a:r>
              <a:rPr lang="en-US" sz="5600" dirty="0" err="1"/>
              <a:t>CisgenderCis</a:t>
            </a:r>
            <a:r>
              <a:rPr lang="en-US" sz="5600" dirty="0"/>
              <a:t> Female</a:t>
            </a:r>
          </a:p>
          <a:p>
            <a:pPr lvl="0" fontAlgn="base"/>
            <a:r>
              <a:rPr lang="en-US" sz="5600" dirty="0"/>
              <a:t>Cis Male	Cis Man		Cis Woman</a:t>
            </a:r>
          </a:p>
          <a:p>
            <a:pPr lvl="0" fontAlgn="base"/>
            <a:r>
              <a:rPr lang="en-US" sz="5600" dirty="0"/>
              <a:t>Cisgender Female	Cisgender Male	Cisgender Man</a:t>
            </a:r>
          </a:p>
          <a:p>
            <a:pPr lvl="0" fontAlgn="base"/>
            <a:r>
              <a:rPr lang="en-US" sz="5600" dirty="0"/>
              <a:t>Cisgender Woman	Female to Male	FTM</a:t>
            </a:r>
          </a:p>
          <a:p>
            <a:pPr lvl="0" fontAlgn="base"/>
            <a:r>
              <a:rPr lang="en-US" sz="5600" dirty="0"/>
              <a:t>Gender Fluid	Gender Nonconforming	Intersex</a:t>
            </a:r>
          </a:p>
          <a:p>
            <a:pPr lvl="0" fontAlgn="base"/>
            <a:r>
              <a:rPr lang="en-US" sz="5600" dirty="0"/>
              <a:t>Male to Female	Gender Questioning	Gender Variant	Genderqueer</a:t>
            </a:r>
          </a:p>
          <a:p>
            <a:pPr lvl="0" fontAlgn="base"/>
            <a:r>
              <a:rPr lang="en-US" sz="5600" dirty="0"/>
              <a:t>MTF		Neither		Neutrois</a:t>
            </a:r>
          </a:p>
          <a:p>
            <a:pPr lvl="0" fontAlgn="base"/>
            <a:r>
              <a:rPr lang="en-US" sz="5600" dirty="0"/>
              <a:t>Non-binary	Other		Pangender</a:t>
            </a:r>
          </a:p>
          <a:p>
            <a:pPr lvl="0" fontAlgn="base"/>
            <a:r>
              <a:rPr lang="en-US" sz="5600" dirty="0"/>
              <a:t>Trans		Trans*		Trans Female</a:t>
            </a:r>
          </a:p>
          <a:p>
            <a:pPr lvl="0" fontAlgn="base"/>
            <a:r>
              <a:rPr lang="en-US" sz="5600" dirty="0"/>
              <a:t>Trans* Female	Trans Male		Trans* Male</a:t>
            </a:r>
          </a:p>
          <a:p>
            <a:pPr lvl="0" fontAlgn="base"/>
            <a:r>
              <a:rPr lang="en-US" sz="5600" dirty="0"/>
              <a:t>Trans Man	Trans* Man		Trans Person</a:t>
            </a:r>
          </a:p>
          <a:p>
            <a:pPr lvl="0" fontAlgn="base"/>
            <a:r>
              <a:rPr lang="en-US" sz="5600" dirty="0"/>
              <a:t>Trans* Person	Trans Woman	Trans* Woman</a:t>
            </a:r>
          </a:p>
          <a:p>
            <a:pPr lvl="0" fontAlgn="base"/>
            <a:r>
              <a:rPr lang="en-US" sz="5600" dirty="0"/>
              <a:t>Transfeminine	Transgender		Transgender Female</a:t>
            </a:r>
          </a:p>
          <a:p>
            <a:pPr lvl="0" fontAlgn="base"/>
            <a:r>
              <a:rPr lang="en-US" sz="5600" dirty="0"/>
              <a:t>Transgender Male	Transgender Man	Transgender Person</a:t>
            </a:r>
          </a:p>
          <a:p>
            <a:pPr lvl="0" fontAlgn="base"/>
            <a:r>
              <a:rPr lang="en-US" sz="5600" dirty="0"/>
              <a:t>Transgender Woman Transmasculine	Transsexual</a:t>
            </a:r>
          </a:p>
          <a:p>
            <a:pPr lvl="0" fontAlgn="base"/>
            <a:r>
              <a:rPr lang="en-US" sz="5600" dirty="0"/>
              <a:t>Transsexual Female	Transsexual Male	Transsexual Man</a:t>
            </a:r>
          </a:p>
          <a:p>
            <a:pPr lvl="0" fontAlgn="base"/>
            <a:r>
              <a:rPr lang="en-US" sz="5600" dirty="0"/>
              <a:t>Transsexual Person	Transsexual Woman	Two-Spirit</a:t>
            </a:r>
          </a:p>
          <a:p>
            <a:r>
              <a:rPr lang="en-US" dirty="0"/>
              <a:t> </a:t>
            </a:r>
          </a:p>
          <a:p>
            <a:r>
              <a:rPr lang="en-US" dirty="0"/>
              <a:t> </a:t>
            </a:r>
          </a:p>
          <a:p>
            <a:endParaRPr lang="en-US" dirty="0"/>
          </a:p>
        </p:txBody>
      </p:sp>
    </p:spTree>
    <p:extLst>
      <p:ext uri="{BB962C8B-B14F-4D97-AF65-F5344CB8AC3E}">
        <p14:creationId xmlns:p14="http://schemas.microsoft.com/office/powerpoint/2010/main" val="9477337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2402D-C7BA-4CB1-A951-05A48893487B}"/>
              </a:ext>
            </a:extLst>
          </p:cNvPr>
          <p:cNvSpPr>
            <a:spLocks noGrp="1"/>
          </p:cNvSpPr>
          <p:nvPr>
            <p:ph type="title"/>
          </p:nvPr>
        </p:nvSpPr>
        <p:spPr/>
        <p:txBody>
          <a:bodyPr/>
          <a:lstStyle/>
          <a:p>
            <a:r>
              <a:rPr lang="en-US" dirty="0"/>
              <a:t>Language Guides</a:t>
            </a:r>
          </a:p>
        </p:txBody>
      </p:sp>
      <p:sp>
        <p:nvSpPr>
          <p:cNvPr id="3" name="Content Placeholder 2">
            <a:extLst>
              <a:ext uri="{FF2B5EF4-FFF2-40B4-BE49-F238E27FC236}">
                <a16:creationId xmlns:a16="http://schemas.microsoft.com/office/drawing/2014/main" id="{EC22AA4C-7F3F-430A-91FE-90D3AD315E92}"/>
              </a:ext>
            </a:extLst>
          </p:cNvPr>
          <p:cNvSpPr>
            <a:spLocks noGrp="1"/>
          </p:cNvSpPr>
          <p:nvPr>
            <p:ph idx="1"/>
          </p:nvPr>
        </p:nvSpPr>
        <p:spPr/>
        <p:txBody>
          <a:bodyPr/>
          <a:lstStyle/>
          <a:p>
            <a:r>
              <a:rPr lang="en-US" dirty="0"/>
              <a:t>Guides about how to fill out the 2020 census form in 58 languages</a:t>
            </a:r>
          </a:p>
          <a:p>
            <a:endParaRPr lang="en-US" dirty="0"/>
          </a:p>
          <a:p>
            <a:r>
              <a:rPr lang="en-US" dirty="0">
                <a:hlinkClick r:id="rId2"/>
              </a:rPr>
              <a:t>https://www.census.gov/programs-surveys/decennial-census/2020-census/planning-management/language-resources/language-guides.html</a:t>
            </a:r>
            <a:r>
              <a:rPr lang="en-US" dirty="0"/>
              <a:t> </a:t>
            </a:r>
          </a:p>
        </p:txBody>
      </p:sp>
    </p:spTree>
    <p:extLst>
      <p:ext uri="{BB962C8B-B14F-4D97-AF65-F5344CB8AC3E}">
        <p14:creationId xmlns:p14="http://schemas.microsoft.com/office/powerpoint/2010/main" val="27670872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9347-136F-4215-A132-32B98E6465A2}"/>
              </a:ext>
            </a:extLst>
          </p:cNvPr>
          <p:cNvSpPr>
            <a:spLocks noGrp="1"/>
          </p:cNvSpPr>
          <p:nvPr>
            <p:ph type="title"/>
          </p:nvPr>
        </p:nvSpPr>
        <p:spPr/>
        <p:txBody>
          <a:bodyPr>
            <a:normAutofit fontScale="90000"/>
          </a:bodyPr>
          <a:lstStyle/>
          <a:p>
            <a:r>
              <a:rPr lang="en-US" dirty="0"/>
              <a:t>Help people get a job </a:t>
            </a:r>
            <a:br>
              <a:rPr lang="en-US" dirty="0"/>
            </a:br>
            <a:r>
              <a:rPr lang="en-US" dirty="0"/>
              <a:t>at the Census Bureau</a:t>
            </a:r>
          </a:p>
        </p:txBody>
      </p:sp>
      <p:sp>
        <p:nvSpPr>
          <p:cNvPr id="3" name="Content Placeholder 2">
            <a:extLst>
              <a:ext uri="{FF2B5EF4-FFF2-40B4-BE49-F238E27FC236}">
                <a16:creationId xmlns:a16="http://schemas.microsoft.com/office/drawing/2014/main" id="{71AD69D7-4141-45C1-B749-AFC58FBEE740}"/>
              </a:ext>
            </a:extLst>
          </p:cNvPr>
          <p:cNvSpPr>
            <a:spLocks noGrp="1"/>
          </p:cNvSpPr>
          <p:nvPr>
            <p:ph idx="1"/>
          </p:nvPr>
        </p:nvSpPr>
        <p:spPr/>
        <p:txBody>
          <a:bodyPr/>
          <a:lstStyle/>
          <a:p>
            <a:r>
              <a:rPr lang="en-US" dirty="0"/>
              <a:t>For types of jobs see:</a:t>
            </a:r>
          </a:p>
          <a:p>
            <a:r>
              <a:rPr lang="en-US" dirty="0">
                <a:hlinkClick r:id="rId2"/>
              </a:rPr>
              <a:t>https://www.census.gov/jobs</a:t>
            </a:r>
            <a:r>
              <a:rPr lang="en-US" dirty="0"/>
              <a:t> </a:t>
            </a:r>
          </a:p>
          <a:p>
            <a:endParaRPr lang="en-US" dirty="0"/>
          </a:p>
          <a:p>
            <a:r>
              <a:rPr lang="en-US" dirty="0"/>
              <a:t>For all jobs apply online at:</a:t>
            </a:r>
          </a:p>
          <a:p>
            <a:r>
              <a:rPr lang="en-US" dirty="0">
                <a:hlinkClick r:id="rId3"/>
              </a:rPr>
              <a:t>https://recruitment.2020census.gov/ats/careersite/census.aspx?site=1&amp;c=census</a:t>
            </a:r>
            <a:r>
              <a:rPr lang="en-US" dirty="0"/>
              <a:t> </a:t>
            </a:r>
          </a:p>
        </p:txBody>
      </p:sp>
    </p:spTree>
    <p:extLst>
      <p:ext uri="{BB962C8B-B14F-4D97-AF65-F5344CB8AC3E}">
        <p14:creationId xmlns:p14="http://schemas.microsoft.com/office/powerpoint/2010/main" val="2018712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ACBB-7FD4-4F27-97D2-87A04E5AD38C}"/>
              </a:ext>
            </a:extLst>
          </p:cNvPr>
          <p:cNvSpPr>
            <a:spLocks noGrp="1"/>
          </p:cNvSpPr>
          <p:nvPr>
            <p:ph type="title"/>
          </p:nvPr>
        </p:nvSpPr>
        <p:spPr/>
        <p:txBody>
          <a:bodyPr/>
          <a:lstStyle/>
          <a:p>
            <a:r>
              <a:rPr lang="en-US" dirty="0"/>
              <a:t>Data Protections</a:t>
            </a:r>
          </a:p>
        </p:txBody>
      </p:sp>
      <p:sp>
        <p:nvSpPr>
          <p:cNvPr id="3" name="Content Placeholder 2">
            <a:extLst>
              <a:ext uri="{FF2B5EF4-FFF2-40B4-BE49-F238E27FC236}">
                <a16:creationId xmlns:a16="http://schemas.microsoft.com/office/drawing/2014/main" id="{11177B51-0F8E-4569-8B50-8C2321F4D263}"/>
              </a:ext>
            </a:extLst>
          </p:cNvPr>
          <p:cNvSpPr>
            <a:spLocks noGrp="1"/>
          </p:cNvSpPr>
          <p:nvPr>
            <p:ph idx="1"/>
          </p:nvPr>
        </p:nvSpPr>
        <p:spPr/>
        <p:txBody>
          <a:bodyPr>
            <a:normAutofit lnSpcReduction="10000"/>
          </a:bodyPr>
          <a:lstStyle/>
          <a:p>
            <a:r>
              <a:rPr lang="en-US" dirty="0"/>
              <a:t>Since 1954, Title 13 of the U.S. Code , PROHIBITS release of data on individuals for any purpose at all for 72 years.  Provides penalties of $250,000 and five years in prison.  No Census Bureau employee ever charged.</a:t>
            </a:r>
          </a:p>
          <a:p>
            <a:r>
              <a:rPr lang="en-US" dirty="0"/>
              <a:t>Corporate culture: the Bureau’s civil servants know that public confidence rests on them protecting privacy. They are committed to doing that;  strong corporate culture.</a:t>
            </a:r>
          </a:p>
        </p:txBody>
      </p:sp>
    </p:spTree>
    <p:extLst>
      <p:ext uri="{BB962C8B-B14F-4D97-AF65-F5344CB8AC3E}">
        <p14:creationId xmlns:p14="http://schemas.microsoft.com/office/powerpoint/2010/main" val="432387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2E33-09E1-4C2F-81C5-3882E2E0DD2A}"/>
              </a:ext>
            </a:extLst>
          </p:cNvPr>
          <p:cNvSpPr>
            <a:spLocks noGrp="1"/>
          </p:cNvSpPr>
          <p:nvPr>
            <p:ph type="title"/>
          </p:nvPr>
        </p:nvSpPr>
        <p:spPr/>
        <p:txBody>
          <a:bodyPr/>
          <a:lstStyle/>
          <a:p>
            <a:r>
              <a:rPr lang="en-US" dirty="0"/>
              <a:t>Possible Privacy Invaders?</a:t>
            </a:r>
          </a:p>
        </p:txBody>
      </p:sp>
      <p:sp>
        <p:nvSpPr>
          <p:cNvPr id="3" name="Content Placeholder 2">
            <a:extLst>
              <a:ext uri="{FF2B5EF4-FFF2-40B4-BE49-F238E27FC236}">
                <a16:creationId xmlns:a16="http://schemas.microsoft.com/office/drawing/2014/main" id="{5D98269C-AAF1-4F73-8110-545FB5249914}"/>
              </a:ext>
            </a:extLst>
          </p:cNvPr>
          <p:cNvSpPr>
            <a:spLocks noGrp="1"/>
          </p:cNvSpPr>
          <p:nvPr>
            <p:ph idx="1"/>
          </p:nvPr>
        </p:nvSpPr>
        <p:spPr/>
        <p:txBody>
          <a:bodyPr/>
          <a:lstStyle/>
          <a:p>
            <a:r>
              <a:rPr lang="en-US" dirty="0"/>
              <a:t>NOT:  FBI, ICE, local  law enforcement, et. al. who are prohibited by Title 13.</a:t>
            </a:r>
          </a:p>
          <a:p>
            <a:r>
              <a:rPr lang="en-US" dirty="0"/>
              <a:t>Maybe U.S. commercial interests:  Facebook vendors, Amazon, Google, Claritas, et. al.</a:t>
            </a:r>
          </a:p>
          <a:p>
            <a:r>
              <a:rPr lang="en-US" dirty="0"/>
              <a:t>Homeland Security/Patriot Act?  2010 DOJ  memo being revised?</a:t>
            </a:r>
          </a:p>
          <a:p>
            <a:r>
              <a:rPr lang="en-US" dirty="0"/>
              <a:t>Foreign governments?</a:t>
            </a:r>
          </a:p>
          <a:p>
            <a:r>
              <a:rPr lang="en-US" dirty="0"/>
              <a:t>Miscellaneous hackers ?</a:t>
            </a:r>
          </a:p>
          <a:p>
            <a:endParaRPr lang="en-US" dirty="0"/>
          </a:p>
        </p:txBody>
      </p:sp>
    </p:spTree>
    <p:extLst>
      <p:ext uri="{BB962C8B-B14F-4D97-AF65-F5344CB8AC3E}">
        <p14:creationId xmlns:p14="http://schemas.microsoft.com/office/powerpoint/2010/main" val="36390379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D0FC-4755-4024-94B6-0F07C61DC6D7}"/>
              </a:ext>
            </a:extLst>
          </p:cNvPr>
          <p:cNvSpPr>
            <a:spLocks noGrp="1"/>
          </p:cNvSpPr>
          <p:nvPr>
            <p:ph type="title"/>
          </p:nvPr>
        </p:nvSpPr>
        <p:spPr/>
        <p:txBody>
          <a:bodyPr>
            <a:normAutofit fontScale="90000"/>
          </a:bodyPr>
          <a:lstStyle/>
          <a:p>
            <a:r>
              <a:rPr lang="en-US" dirty="0"/>
              <a:t>Preserving confidentiality for 2020 census data</a:t>
            </a:r>
          </a:p>
        </p:txBody>
      </p:sp>
      <p:sp>
        <p:nvSpPr>
          <p:cNvPr id="3" name="Content Placeholder 2">
            <a:extLst>
              <a:ext uri="{FF2B5EF4-FFF2-40B4-BE49-F238E27FC236}">
                <a16:creationId xmlns:a16="http://schemas.microsoft.com/office/drawing/2014/main" id="{60CC0790-091D-4695-8993-151D9EBB865F}"/>
              </a:ext>
            </a:extLst>
          </p:cNvPr>
          <p:cNvSpPr>
            <a:spLocks noGrp="1"/>
          </p:cNvSpPr>
          <p:nvPr>
            <p:ph idx="1"/>
          </p:nvPr>
        </p:nvSpPr>
        <p:spPr/>
        <p:txBody>
          <a:bodyPr>
            <a:normAutofit fontScale="85000" lnSpcReduction="10000"/>
          </a:bodyPr>
          <a:lstStyle/>
          <a:p>
            <a:r>
              <a:rPr lang="en-US" dirty="0"/>
              <a:t>Relies on “differential privacy” (or “formal privacy”) to provide robust and measurable confidentiality protections against the evolving challenges from commercial providers using computer science and the growing availability of personal information online. The closer statistics match the underlying, confidential data, the greater the risk to the confidentiality of individual respondents.  Differential privacy involves a trade-off between confidentiality and the utility of published statistics. </a:t>
            </a:r>
          </a:p>
          <a:p>
            <a:r>
              <a:rPr lang="en-US" dirty="0"/>
              <a:t>Georgetown Center on Privacy</a:t>
            </a:r>
          </a:p>
        </p:txBody>
      </p:sp>
    </p:spTree>
    <p:extLst>
      <p:ext uri="{BB962C8B-B14F-4D97-AF65-F5344CB8AC3E}">
        <p14:creationId xmlns:p14="http://schemas.microsoft.com/office/powerpoint/2010/main" val="591714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369A4-4137-4523-8DDC-74DA920A7898}"/>
              </a:ext>
            </a:extLst>
          </p:cNvPr>
          <p:cNvSpPr>
            <a:spLocks noGrp="1"/>
          </p:cNvSpPr>
          <p:nvPr>
            <p:ph type="title"/>
          </p:nvPr>
        </p:nvSpPr>
        <p:spPr/>
        <p:txBody>
          <a:bodyPr/>
          <a:lstStyle/>
          <a:p>
            <a:r>
              <a:rPr lang="en-US" dirty="0"/>
              <a:t>E-Differential Privacy</a:t>
            </a:r>
          </a:p>
        </p:txBody>
      </p:sp>
      <p:sp>
        <p:nvSpPr>
          <p:cNvPr id="3" name="Content Placeholder 2">
            <a:extLst>
              <a:ext uri="{FF2B5EF4-FFF2-40B4-BE49-F238E27FC236}">
                <a16:creationId xmlns:a16="http://schemas.microsoft.com/office/drawing/2014/main" id="{1F409DEC-FF11-484A-9042-CC107FC721A2}"/>
              </a:ext>
            </a:extLst>
          </p:cNvPr>
          <p:cNvSpPr>
            <a:spLocks noGrp="1"/>
          </p:cNvSpPr>
          <p:nvPr>
            <p:ph idx="1"/>
          </p:nvPr>
        </p:nvSpPr>
        <p:spPr/>
        <p:txBody>
          <a:bodyPr>
            <a:normAutofit fontScale="92500"/>
          </a:bodyPr>
          <a:lstStyle/>
          <a:p>
            <a:r>
              <a:rPr lang="en-US" dirty="0"/>
              <a:t>Overview:  </a:t>
            </a:r>
            <a:r>
              <a:rPr lang="en-US" dirty="0">
                <a:hlinkClick r:id="rId2"/>
              </a:rPr>
              <a:t>https://censuscounts.org/wp-content/uploads/2019/11/GCPI-ESOI-Differential-Privacy-in-the-2020-Census-20191107.pdf</a:t>
            </a:r>
            <a:r>
              <a:rPr lang="en-US" dirty="0"/>
              <a:t> </a:t>
            </a:r>
          </a:p>
          <a:p>
            <a:endParaRPr lang="en-US" dirty="0"/>
          </a:p>
          <a:p>
            <a:r>
              <a:rPr lang="en-US" dirty="0"/>
              <a:t>Introducing “jitter”.  To understand the balance between “decent accuracy” and “decent privacy”</a:t>
            </a:r>
          </a:p>
          <a:p>
            <a:r>
              <a:rPr lang="en-US" dirty="0">
                <a:hlinkClick r:id="rId3"/>
              </a:rPr>
              <a:t>https://www.youtube.com/watch?v=pT19VwBAqKA</a:t>
            </a:r>
            <a:r>
              <a:rPr lang="en-US" dirty="0"/>
              <a:t> </a:t>
            </a:r>
          </a:p>
        </p:txBody>
      </p:sp>
    </p:spTree>
    <p:extLst>
      <p:ext uri="{BB962C8B-B14F-4D97-AF65-F5344CB8AC3E}">
        <p14:creationId xmlns:p14="http://schemas.microsoft.com/office/powerpoint/2010/main" val="20422831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0820" y="1219200"/>
            <a:ext cx="5762360" cy="4525963"/>
          </a:xfrm>
        </p:spPr>
      </p:pic>
      <p:sp>
        <p:nvSpPr>
          <p:cNvPr id="2" name="Title 1"/>
          <p:cNvSpPr>
            <a:spLocks noGrp="1"/>
          </p:cNvSpPr>
          <p:nvPr>
            <p:ph type="title"/>
          </p:nvPr>
        </p:nvSpPr>
        <p:spPr>
          <a:xfrm>
            <a:off x="457200" y="124470"/>
            <a:ext cx="8229600" cy="868362"/>
          </a:xfrm>
        </p:spPr>
        <p:txBody>
          <a:bodyPr>
            <a:normAutofit fontScale="90000"/>
          </a:bodyPr>
          <a:lstStyle/>
          <a:p>
            <a:r>
              <a:rPr lang="en-US" dirty="0"/>
              <a:t>The 2020 Census- The Environment</a:t>
            </a:r>
          </a:p>
        </p:txBody>
      </p:sp>
    </p:spTree>
    <p:extLst>
      <p:ext uri="{BB962C8B-B14F-4D97-AF65-F5344CB8AC3E}">
        <p14:creationId xmlns:p14="http://schemas.microsoft.com/office/powerpoint/2010/main" val="893620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919F3-A587-45B3-ACBB-24B52654A9F5}"/>
              </a:ext>
            </a:extLst>
          </p:cNvPr>
          <p:cNvSpPr>
            <a:spLocks noGrp="1"/>
          </p:cNvSpPr>
          <p:nvPr>
            <p:ph type="title"/>
          </p:nvPr>
        </p:nvSpPr>
        <p:spPr/>
        <p:txBody>
          <a:bodyPr>
            <a:normAutofit fontScale="90000"/>
          </a:bodyPr>
          <a:lstStyle/>
          <a:p>
            <a:r>
              <a:rPr lang="en-US" dirty="0"/>
              <a:t>World population 2100</a:t>
            </a:r>
            <a:br>
              <a:rPr lang="en-US" dirty="0"/>
            </a:br>
            <a:r>
              <a:rPr lang="en-US" sz="2000" dirty="0">
                <a:hlinkClick r:id="rId2"/>
              </a:rPr>
              <a:t>https://population.un.org/wpp/Graphs/DemographicProfiles/Pyramid/900</a:t>
            </a:r>
            <a:r>
              <a:rPr lang="en-US" sz="2000" dirty="0"/>
              <a:t> </a:t>
            </a:r>
            <a:br>
              <a:rPr lang="en-US" dirty="0"/>
            </a:br>
            <a:endParaRPr lang="en-US" sz="2200" dirty="0"/>
          </a:p>
        </p:txBody>
      </p:sp>
      <p:pic>
        <p:nvPicPr>
          <p:cNvPr id="5" name="Content Placeholder 4">
            <a:extLst>
              <a:ext uri="{FF2B5EF4-FFF2-40B4-BE49-F238E27FC236}">
                <a16:creationId xmlns:a16="http://schemas.microsoft.com/office/drawing/2014/main" id="{DDC34CAE-3AC6-433C-8A61-BA1F33080F5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7027" y="1600200"/>
            <a:ext cx="6569946" cy="4525963"/>
          </a:xfrm>
        </p:spPr>
      </p:pic>
    </p:spTree>
    <p:extLst>
      <p:ext uri="{BB962C8B-B14F-4D97-AF65-F5344CB8AC3E}">
        <p14:creationId xmlns:p14="http://schemas.microsoft.com/office/powerpoint/2010/main" val="38344513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US" dirty="0"/>
              <a:t>The Hard-To-Count Are:</a:t>
            </a:r>
          </a:p>
        </p:txBody>
      </p:sp>
      <p:grpSp>
        <p:nvGrpSpPr>
          <p:cNvPr id="9" name="Group 8"/>
          <p:cNvGrpSpPr/>
          <p:nvPr/>
        </p:nvGrpSpPr>
        <p:grpSpPr>
          <a:xfrm>
            <a:off x="196420" y="1196755"/>
            <a:ext cx="8735920" cy="4415082"/>
            <a:chOff x="208782" y="1122240"/>
            <a:chExt cx="8735920" cy="4415082"/>
          </a:xfrm>
        </p:grpSpPr>
        <p:sp>
          <p:nvSpPr>
            <p:cNvPr id="10" name="Freeform 9"/>
            <p:cNvSpPr/>
            <p:nvPr/>
          </p:nvSpPr>
          <p:spPr>
            <a:xfrm>
              <a:off x="5927647" y="3778266"/>
              <a:ext cx="2986575" cy="1481219"/>
            </a:xfrm>
            <a:custGeom>
              <a:avLst/>
              <a:gdLst>
                <a:gd name="connsiteX0" fmla="*/ 0 w 2461682"/>
                <a:gd name="connsiteY0" fmla="*/ 159461 h 1594612"/>
                <a:gd name="connsiteX1" fmla="*/ 159461 w 2461682"/>
                <a:gd name="connsiteY1" fmla="*/ 0 h 1594612"/>
                <a:gd name="connsiteX2" fmla="*/ 2302221 w 2461682"/>
                <a:gd name="connsiteY2" fmla="*/ 0 h 1594612"/>
                <a:gd name="connsiteX3" fmla="*/ 2461682 w 2461682"/>
                <a:gd name="connsiteY3" fmla="*/ 159461 h 1594612"/>
                <a:gd name="connsiteX4" fmla="*/ 2461682 w 2461682"/>
                <a:gd name="connsiteY4" fmla="*/ 1435151 h 1594612"/>
                <a:gd name="connsiteX5" fmla="*/ 2302221 w 2461682"/>
                <a:gd name="connsiteY5" fmla="*/ 1594612 h 1594612"/>
                <a:gd name="connsiteX6" fmla="*/ 159461 w 2461682"/>
                <a:gd name="connsiteY6" fmla="*/ 1594612 h 1594612"/>
                <a:gd name="connsiteX7" fmla="*/ 0 w 2461682"/>
                <a:gd name="connsiteY7" fmla="*/ 1435151 h 1594612"/>
                <a:gd name="connsiteX8" fmla="*/ 0 w 2461682"/>
                <a:gd name="connsiteY8" fmla="*/ 159461 h 159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682" h="1594612">
                  <a:moveTo>
                    <a:pt x="0" y="159461"/>
                  </a:moveTo>
                  <a:cubicBezTo>
                    <a:pt x="0" y="71393"/>
                    <a:pt x="71393" y="0"/>
                    <a:pt x="159461" y="0"/>
                  </a:cubicBezTo>
                  <a:lnTo>
                    <a:pt x="2302221" y="0"/>
                  </a:lnTo>
                  <a:cubicBezTo>
                    <a:pt x="2390289" y="0"/>
                    <a:pt x="2461682" y="71393"/>
                    <a:pt x="2461682" y="159461"/>
                  </a:cubicBezTo>
                  <a:lnTo>
                    <a:pt x="2461682" y="1435151"/>
                  </a:lnTo>
                  <a:cubicBezTo>
                    <a:pt x="2461682" y="1523219"/>
                    <a:pt x="2390289" y="1594612"/>
                    <a:pt x="2302221" y="1594612"/>
                  </a:cubicBezTo>
                  <a:lnTo>
                    <a:pt x="159461" y="1594612"/>
                  </a:lnTo>
                  <a:cubicBezTo>
                    <a:pt x="71393" y="1594612"/>
                    <a:pt x="0" y="1523219"/>
                    <a:pt x="0" y="1435151"/>
                  </a:cubicBezTo>
                  <a:lnTo>
                    <a:pt x="0" y="15946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91440" bIns="0" numCol="1" spcCol="1270" anchor="t" anchorCtr="0">
              <a:noAutofit/>
            </a:bodyPr>
            <a:lstStyle/>
            <a:p>
              <a:pPr marL="91440" lvl="1" indent="-91440" algn="r" defTabSz="1555750">
                <a:spcBef>
                  <a:spcPct val="0"/>
                </a:spcBef>
                <a:buChar char="••"/>
              </a:pPr>
              <a:r>
                <a:rPr lang="en-US" b="1" dirty="0"/>
                <a:t>Language barriers</a:t>
              </a:r>
            </a:p>
            <a:p>
              <a:pPr marL="91440" lvl="1" indent="-91440" algn="r" defTabSz="1555750">
                <a:spcBef>
                  <a:spcPct val="0"/>
                </a:spcBef>
                <a:buChar char="••"/>
              </a:pPr>
              <a:endParaRPr lang="en-US" sz="600" b="1" dirty="0"/>
            </a:p>
            <a:p>
              <a:pPr marL="91440" lvl="1" indent="-91440" algn="r" defTabSz="1555750">
                <a:spcBef>
                  <a:spcPct val="0"/>
                </a:spcBef>
                <a:buChar char="••"/>
              </a:pPr>
              <a:r>
                <a:rPr lang="en-US" b="1" dirty="0"/>
                <a:t>Low literacy</a:t>
              </a:r>
            </a:p>
            <a:p>
              <a:pPr marL="91440" lvl="1" indent="-91440" algn="r" defTabSz="1555750">
                <a:spcBef>
                  <a:spcPct val="0"/>
                </a:spcBef>
                <a:buChar char="••"/>
              </a:pPr>
              <a:endParaRPr lang="en-US" sz="600" b="1" dirty="0"/>
            </a:p>
            <a:p>
              <a:pPr marL="91440" lvl="1" indent="-91440" algn="r" defTabSz="1555750">
                <a:spcBef>
                  <a:spcPct val="0"/>
                </a:spcBef>
                <a:buChar char="••"/>
              </a:pPr>
              <a:r>
                <a:rPr lang="en-US" b="1" dirty="0"/>
                <a:t>No internet</a:t>
              </a:r>
            </a:p>
            <a:p>
              <a:pPr marL="91440" lvl="1" indent="-91440" algn="r" defTabSz="1555750">
                <a:spcBef>
                  <a:spcPct val="0"/>
                </a:spcBef>
                <a:buChar char="••"/>
              </a:pPr>
              <a:endParaRPr lang="en-US" sz="600" b="1" dirty="0"/>
            </a:p>
            <a:p>
              <a:pPr marL="91440" lvl="1" indent="-91440" algn="r" defTabSz="1555750">
                <a:spcBef>
                  <a:spcPct val="0"/>
                </a:spcBef>
                <a:buChar char="••"/>
              </a:pPr>
              <a:r>
                <a:rPr lang="en-US" b="1" dirty="0"/>
                <a:t>Unreliable mail</a:t>
              </a:r>
            </a:p>
            <a:p>
              <a:pPr marL="91440" lvl="1" indent="-91440" algn="l" defTabSz="1555750">
                <a:spcBef>
                  <a:spcPct val="0"/>
                </a:spcBef>
              </a:pPr>
              <a:endParaRPr lang="en-US" sz="3500" b="1" kern="1200" dirty="0"/>
            </a:p>
          </p:txBody>
        </p:sp>
        <p:sp>
          <p:nvSpPr>
            <p:cNvPr id="11" name="Freeform 10"/>
            <p:cNvSpPr/>
            <p:nvPr/>
          </p:nvSpPr>
          <p:spPr>
            <a:xfrm>
              <a:off x="239262" y="4002002"/>
              <a:ext cx="3139440" cy="1250278"/>
            </a:xfrm>
            <a:custGeom>
              <a:avLst/>
              <a:gdLst>
                <a:gd name="connsiteX0" fmla="*/ 0 w 2461682"/>
                <a:gd name="connsiteY0" fmla="*/ 159461 h 1594612"/>
                <a:gd name="connsiteX1" fmla="*/ 159461 w 2461682"/>
                <a:gd name="connsiteY1" fmla="*/ 0 h 1594612"/>
                <a:gd name="connsiteX2" fmla="*/ 2302221 w 2461682"/>
                <a:gd name="connsiteY2" fmla="*/ 0 h 1594612"/>
                <a:gd name="connsiteX3" fmla="*/ 2461682 w 2461682"/>
                <a:gd name="connsiteY3" fmla="*/ 159461 h 1594612"/>
                <a:gd name="connsiteX4" fmla="*/ 2461682 w 2461682"/>
                <a:gd name="connsiteY4" fmla="*/ 1435151 h 1594612"/>
                <a:gd name="connsiteX5" fmla="*/ 2302221 w 2461682"/>
                <a:gd name="connsiteY5" fmla="*/ 1594612 h 1594612"/>
                <a:gd name="connsiteX6" fmla="*/ 159461 w 2461682"/>
                <a:gd name="connsiteY6" fmla="*/ 1594612 h 1594612"/>
                <a:gd name="connsiteX7" fmla="*/ 0 w 2461682"/>
                <a:gd name="connsiteY7" fmla="*/ 1435151 h 1594612"/>
                <a:gd name="connsiteX8" fmla="*/ 0 w 2461682"/>
                <a:gd name="connsiteY8" fmla="*/ 159461 h 159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682" h="1594612">
                  <a:moveTo>
                    <a:pt x="0" y="159461"/>
                  </a:moveTo>
                  <a:cubicBezTo>
                    <a:pt x="0" y="71393"/>
                    <a:pt x="71393" y="0"/>
                    <a:pt x="159461" y="0"/>
                  </a:cubicBezTo>
                  <a:lnTo>
                    <a:pt x="2302221" y="0"/>
                  </a:lnTo>
                  <a:cubicBezTo>
                    <a:pt x="2390289" y="0"/>
                    <a:pt x="2461682" y="71393"/>
                    <a:pt x="2461682" y="159461"/>
                  </a:cubicBezTo>
                  <a:lnTo>
                    <a:pt x="2461682" y="1435151"/>
                  </a:lnTo>
                  <a:cubicBezTo>
                    <a:pt x="2461682" y="1523219"/>
                    <a:pt x="2390289" y="1594612"/>
                    <a:pt x="2302221" y="1594612"/>
                  </a:cubicBezTo>
                  <a:lnTo>
                    <a:pt x="159461" y="1594612"/>
                  </a:lnTo>
                  <a:cubicBezTo>
                    <a:pt x="71393" y="1594612"/>
                    <a:pt x="0" y="1523219"/>
                    <a:pt x="0" y="1435151"/>
                  </a:cubicBezTo>
                  <a:lnTo>
                    <a:pt x="0" y="15946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0" rIns="0" bIns="0" numCol="1" spcCol="1270" anchor="t" anchorCtr="0">
              <a:noAutofit/>
            </a:bodyPr>
            <a:lstStyle/>
            <a:p>
              <a:pPr marL="91440" lvl="1" indent="-91440" defTabSz="1555750">
                <a:spcBef>
                  <a:spcPct val="0"/>
                </a:spcBef>
                <a:buChar char="••"/>
              </a:pPr>
              <a:endParaRPr lang="en-US" sz="600" b="1" dirty="0"/>
            </a:p>
            <a:p>
              <a:pPr marL="91440" lvl="1" indent="-91440" defTabSz="1555750">
                <a:spcBef>
                  <a:spcPct val="0"/>
                </a:spcBef>
                <a:buChar char="••"/>
              </a:pPr>
              <a:r>
                <a:rPr lang="en-US" b="1" dirty="0"/>
                <a:t>Homeless</a:t>
              </a:r>
            </a:p>
            <a:p>
              <a:pPr marL="91440" lvl="1" indent="-91440" defTabSz="1555750">
                <a:spcBef>
                  <a:spcPct val="0"/>
                </a:spcBef>
                <a:buChar char="••"/>
              </a:pPr>
              <a:endParaRPr lang="en-US" sz="600" b="1" dirty="0"/>
            </a:p>
            <a:p>
              <a:pPr marL="91440" lvl="1" indent="-91440" defTabSz="1555750">
                <a:spcBef>
                  <a:spcPct val="0"/>
                </a:spcBef>
                <a:buChar char="••"/>
              </a:pPr>
              <a:r>
                <a:rPr lang="en-US" b="1" dirty="0"/>
                <a:t>Access barriers</a:t>
              </a:r>
            </a:p>
            <a:p>
              <a:pPr marL="0" lvl="1" defTabSz="1555750">
                <a:spcBef>
                  <a:spcPct val="0"/>
                </a:spcBef>
              </a:pPr>
              <a:endParaRPr lang="en-US" sz="600" b="1" dirty="0"/>
            </a:p>
            <a:p>
              <a:pPr marL="91440" lvl="1" indent="-91440" defTabSz="1555750">
                <a:spcBef>
                  <a:spcPct val="0"/>
                </a:spcBef>
                <a:buFontTx/>
                <a:buChar char="••"/>
              </a:pPr>
              <a:r>
                <a:rPr lang="en-US" b="1" dirty="0"/>
                <a:t>Transient communities</a:t>
              </a:r>
            </a:p>
            <a:p>
              <a:pPr marL="0" lvl="1" defTabSz="1555750">
                <a:spcBef>
                  <a:spcPct val="0"/>
                </a:spcBef>
              </a:pPr>
              <a:r>
                <a:rPr lang="en-US" b="1" dirty="0"/>
                <a:t> </a:t>
              </a:r>
            </a:p>
          </p:txBody>
        </p:sp>
        <p:sp>
          <p:nvSpPr>
            <p:cNvPr id="13" name="Freeform 12"/>
            <p:cNvSpPr/>
            <p:nvPr/>
          </p:nvSpPr>
          <p:spPr>
            <a:xfrm>
              <a:off x="208782" y="1122240"/>
              <a:ext cx="3124200" cy="1266348"/>
            </a:xfrm>
            <a:custGeom>
              <a:avLst/>
              <a:gdLst>
                <a:gd name="connsiteX0" fmla="*/ 0 w 2461682"/>
                <a:gd name="connsiteY0" fmla="*/ 159461 h 1594612"/>
                <a:gd name="connsiteX1" fmla="*/ 159461 w 2461682"/>
                <a:gd name="connsiteY1" fmla="*/ 0 h 1594612"/>
                <a:gd name="connsiteX2" fmla="*/ 2302221 w 2461682"/>
                <a:gd name="connsiteY2" fmla="*/ 0 h 1594612"/>
                <a:gd name="connsiteX3" fmla="*/ 2461682 w 2461682"/>
                <a:gd name="connsiteY3" fmla="*/ 159461 h 1594612"/>
                <a:gd name="connsiteX4" fmla="*/ 2461682 w 2461682"/>
                <a:gd name="connsiteY4" fmla="*/ 1435151 h 1594612"/>
                <a:gd name="connsiteX5" fmla="*/ 2302221 w 2461682"/>
                <a:gd name="connsiteY5" fmla="*/ 1594612 h 1594612"/>
                <a:gd name="connsiteX6" fmla="*/ 159461 w 2461682"/>
                <a:gd name="connsiteY6" fmla="*/ 1594612 h 1594612"/>
                <a:gd name="connsiteX7" fmla="*/ 0 w 2461682"/>
                <a:gd name="connsiteY7" fmla="*/ 1435151 h 1594612"/>
                <a:gd name="connsiteX8" fmla="*/ 0 w 2461682"/>
                <a:gd name="connsiteY8" fmla="*/ 159461 h 159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682" h="1594612">
                  <a:moveTo>
                    <a:pt x="0" y="159461"/>
                  </a:moveTo>
                  <a:cubicBezTo>
                    <a:pt x="0" y="71393"/>
                    <a:pt x="71393" y="0"/>
                    <a:pt x="159461" y="0"/>
                  </a:cubicBezTo>
                  <a:lnTo>
                    <a:pt x="2302221" y="0"/>
                  </a:lnTo>
                  <a:cubicBezTo>
                    <a:pt x="2390289" y="0"/>
                    <a:pt x="2461682" y="71393"/>
                    <a:pt x="2461682" y="159461"/>
                  </a:cubicBezTo>
                  <a:lnTo>
                    <a:pt x="2461682" y="1435151"/>
                  </a:lnTo>
                  <a:cubicBezTo>
                    <a:pt x="2461682" y="1523219"/>
                    <a:pt x="2390289" y="1594612"/>
                    <a:pt x="2302221" y="1594612"/>
                  </a:cubicBezTo>
                  <a:lnTo>
                    <a:pt x="159461" y="1594612"/>
                  </a:lnTo>
                  <a:cubicBezTo>
                    <a:pt x="71393" y="1594612"/>
                    <a:pt x="0" y="1523219"/>
                    <a:pt x="0" y="1435151"/>
                  </a:cubicBezTo>
                  <a:lnTo>
                    <a:pt x="0" y="15946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91440" rIns="0" bIns="0" numCol="1" spcCol="1270" anchor="t" anchorCtr="0">
              <a:noAutofit/>
            </a:bodyPr>
            <a:lstStyle/>
            <a:p>
              <a:pPr marL="91440" indent="-91440" defTabSz="1555750">
                <a:spcBef>
                  <a:spcPct val="0"/>
                </a:spcBef>
                <a:spcAft>
                  <a:spcPts val="600"/>
                </a:spcAft>
                <a:buChar char="••"/>
              </a:pPr>
              <a:r>
                <a:rPr lang="en-US" b="1" dirty="0"/>
                <a:t>New or forgotten housing</a:t>
              </a:r>
            </a:p>
            <a:p>
              <a:pPr marL="91440" indent="-91440" defTabSz="1555750">
                <a:spcBef>
                  <a:spcPct val="0"/>
                </a:spcBef>
                <a:buChar char="••"/>
              </a:pPr>
              <a:r>
                <a:rPr lang="en-US" b="1" dirty="0"/>
                <a:t>People trying to remain</a:t>
              </a:r>
            </a:p>
            <a:p>
              <a:pPr defTabSz="1555750">
                <a:spcBef>
                  <a:spcPct val="0"/>
                </a:spcBef>
              </a:pPr>
              <a:r>
                <a:rPr lang="en-US" b="1" dirty="0"/>
                <a:t>  hidden</a:t>
              </a:r>
            </a:p>
            <a:p>
              <a:pPr marL="0" lvl="1" algn="l" defTabSz="1555750">
                <a:lnSpc>
                  <a:spcPct val="90000"/>
                </a:lnSpc>
                <a:spcBef>
                  <a:spcPct val="0"/>
                </a:spcBef>
                <a:spcAft>
                  <a:spcPct val="15000"/>
                </a:spcAft>
              </a:pPr>
              <a:endParaRPr lang="en-US" sz="3500" kern="1200" dirty="0"/>
            </a:p>
          </p:txBody>
        </p:sp>
        <p:sp>
          <p:nvSpPr>
            <p:cNvPr id="12" name="Freeform 11"/>
            <p:cNvSpPr/>
            <p:nvPr/>
          </p:nvSpPr>
          <p:spPr>
            <a:xfrm>
              <a:off x="5783686" y="1138310"/>
              <a:ext cx="3161016" cy="1454175"/>
            </a:xfrm>
            <a:custGeom>
              <a:avLst/>
              <a:gdLst>
                <a:gd name="connsiteX0" fmla="*/ 0 w 2461682"/>
                <a:gd name="connsiteY0" fmla="*/ 159461 h 1594612"/>
                <a:gd name="connsiteX1" fmla="*/ 159461 w 2461682"/>
                <a:gd name="connsiteY1" fmla="*/ 0 h 1594612"/>
                <a:gd name="connsiteX2" fmla="*/ 2302221 w 2461682"/>
                <a:gd name="connsiteY2" fmla="*/ 0 h 1594612"/>
                <a:gd name="connsiteX3" fmla="*/ 2461682 w 2461682"/>
                <a:gd name="connsiteY3" fmla="*/ 159461 h 1594612"/>
                <a:gd name="connsiteX4" fmla="*/ 2461682 w 2461682"/>
                <a:gd name="connsiteY4" fmla="*/ 1435151 h 1594612"/>
                <a:gd name="connsiteX5" fmla="*/ 2302221 w 2461682"/>
                <a:gd name="connsiteY5" fmla="*/ 1594612 h 1594612"/>
                <a:gd name="connsiteX6" fmla="*/ 159461 w 2461682"/>
                <a:gd name="connsiteY6" fmla="*/ 1594612 h 1594612"/>
                <a:gd name="connsiteX7" fmla="*/ 0 w 2461682"/>
                <a:gd name="connsiteY7" fmla="*/ 1435151 h 1594612"/>
                <a:gd name="connsiteX8" fmla="*/ 0 w 2461682"/>
                <a:gd name="connsiteY8" fmla="*/ 159461 h 159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682" h="1594612">
                  <a:moveTo>
                    <a:pt x="0" y="159461"/>
                  </a:moveTo>
                  <a:cubicBezTo>
                    <a:pt x="0" y="71393"/>
                    <a:pt x="71393" y="0"/>
                    <a:pt x="159461" y="0"/>
                  </a:cubicBezTo>
                  <a:lnTo>
                    <a:pt x="2302221" y="0"/>
                  </a:lnTo>
                  <a:cubicBezTo>
                    <a:pt x="2390289" y="0"/>
                    <a:pt x="2461682" y="71393"/>
                    <a:pt x="2461682" y="159461"/>
                  </a:cubicBezTo>
                  <a:lnTo>
                    <a:pt x="2461682" y="1435151"/>
                  </a:lnTo>
                  <a:cubicBezTo>
                    <a:pt x="2461682" y="1523219"/>
                    <a:pt x="2390289" y="1594612"/>
                    <a:pt x="2302221" y="1594612"/>
                  </a:cubicBezTo>
                  <a:lnTo>
                    <a:pt x="159461" y="1594612"/>
                  </a:lnTo>
                  <a:cubicBezTo>
                    <a:pt x="71393" y="1594612"/>
                    <a:pt x="0" y="1523219"/>
                    <a:pt x="0" y="1435151"/>
                  </a:cubicBezTo>
                  <a:lnTo>
                    <a:pt x="0" y="15946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91440" bIns="0" numCol="1" spcCol="1270" anchor="t" anchorCtr="0">
              <a:noAutofit/>
            </a:bodyPr>
            <a:lstStyle/>
            <a:p>
              <a:pPr marL="91440" lvl="0" indent="-91440" algn="r">
                <a:buFont typeface="Arial" panose="020B0604020202020204" pitchFamily="34" charset="0"/>
                <a:buChar char="•"/>
              </a:pPr>
              <a:r>
                <a:rPr lang="en-US" b="1" dirty="0"/>
                <a:t>Suspicious of government</a:t>
              </a:r>
            </a:p>
            <a:p>
              <a:pPr marL="91440" lvl="0" indent="-91440" algn="r">
                <a:buFont typeface="Arial" panose="020B0604020202020204" pitchFamily="34" charset="0"/>
                <a:buChar char="•"/>
              </a:pPr>
              <a:endParaRPr lang="en-US" sz="600" b="1" dirty="0"/>
            </a:p>
            <a:p>
              <a:pPr marL="91440" lvl="0" indent="-91440" algn="r">
                <a:buFont typeface="Arial" panose="020B0604020202020204" pitchFamily="34" charset="0"/>
                <a:buChar char="•"/>
              </a:pPr>
              <a:r>
                <a:rPr lang="en-US" b="1" dirty="0"/>
                <a:t>Not civically engaged</a:t>
              </a:r>
            </a:p>
            <a:p>
              <a:pPr marL="91440" lvl="0" indent="-91440" algn="r">
                <a:buFont typeface="Arial" panose="020B0604020202020204" pitchFamily="34" charset="0"/>
                <a:buChar char="•"/>
              </a:pPr>
              <a:endParaRPr lang="en-US" sz="600" b="1" dirty="0"/>
            </a:p>
            <a:p>
              <a:pPr marL="91440" lvl="0" indent="-91440" algn="r">
                <a:buFont typeface="Arial" panose="020B0604020202020204" pitchFamily="34" charset="0"/>
                <a:buChar char="•"/>
              </a:pPr>
              <a:r>
                <a:rPr lang="en-US" b="1" dirty="0"/>
                <a:t>Undocumented</a:t>
              </a:r>
            </a:p>
            <a:p>
              <a:pPr marL="91440" lvl="0" indent="-91440" algn="r">
                <a:buFont typeface="Arial" panose="020B0604020202020204" pitchFamily="34" charset="0"/>
                <a:buChar char="•"/>
              </a:pPr>
              <a:endParaRPr lang="en-US" sz="600" b="1" dirty="0"/>
            </a:p>
            <a:p>
              <a:pPr marL="91440" lvl="0" indent="-91440" algn="r">
                <a:buFont typeface="Arial" panose="020B0604020202020204" pitchFamily="34" charset="0"/>
                <a:buChar char="•"/>
              </a:pPr>
              <a:r>
                <a:rPr lang="en-US" b="1" dirty="0"/>
                <a:t>Misinformation</a:t>
              </a:r>
            </a:p>
            <a:p>
              <a:pPr marL="0" lvl="1" algn="l" defTabSz="622300">
                <a:lnSpc>
                  <a:spcPct val="90000"/>
                </a:lnSpc>
                <a:spcBef>
                  <a:spcPct val="0"/>
                </a:spcBef>
                <a:spcAft>
                  <a:spcPct val="15000"/>
                </a:spcAft>
              </a:pPr>
              <a:endParaRPr lang="en-US" b="1" kern="1200" dirty="0"/>
            </a:p>
          </p:txBody>
        </p:sp>
        <p:sp>
          <p:nvSpPr>
            <p:cNvPr id="14" name="Freeform 13"/>
            <p:cNvSpPr/>
            <p:nvPr/>
          </p:nvSpPr>
          <p:spPr>
            <a:xfrm>
              <a:off x="2288258" y="1122240"/>
              <a:ext cx="2157709" cy="2157709"/>
            </a:xfrm>
            <a:custGeom>
              <a:avLst/>
              <a:gdLst>
                <a:gd name="connsiteX0" fmla="*/ 0 w 2157709"/>
                <a:gd name="connsiteY0" fmla="*/ 2157709 h 2157709"/>
                <a:gd name="connsiteX1" fmla="*/ 2157709 w 2157709"/>
                <a:gd name="connsiteY1" fmla="*/ 0 h 2157709"/>
                <a:gd name="connsiteX2" fmla="*/ 2157709 w 2157709"/>
                <a:gd name="connsiteY2" fmla="*/ 2157709 h 2157709"/>
                <a:gd name="connsiteX3" fmla="*/ 0 w 2157709"/>
                <a:gd name="connsiteY3" fmla="*/ 2157709 h 2157709"/>
              </a:gdLst>
              <a:ahLst/>
              <a:cxnLst>
                <a:cxn ang="0">
                  <a:pos x="connsiteX0" y="connsiteY0"/>
                </a:cxn>
                <a:cxn ang="0">
                  <a:pos x="connsiteX1" y="connsiteY1"/>
                </a:cxn>
                <a:cxn ang="0">
                  <a:pos x="connsiteX2" y="connsiteY2"/>
                </a:cxn>
                <a:cxn ang="0">
                  <a:pos x="connsiteX3" y="connsiteY3"/>
                </a:cxn>
              </a:cxnLst>
              <a:rect l="l" t="t" r="r" b="b"/>
              <a:pathLst>
                <a:path w="2157709" h="2157709">
                  <a:moveTo>
                    <a:pt x="0" y="2157709"/>
                  </a:moveTo>
                  <a:cubicBezTo>
                    <a:pt x="0" y="966039"/>
                    <a:pt x="966039" y="0"/>
                    <a:pt x="2157709" y="0"/>
                  </a:cubicBezTo>
                  <a:lnTo>
                    <a:pt x="2157709" y="2157709"/>
                  </a:lnTo>
                  <a:lnTo>
                    <a:pt x="0" y="21577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802666" rIns="170688" bIns="170688" numCol="1" spcCol="1270" anchor="ctr" anchorCtr="0">
              <a:noAutofit/>
            </a:bodyPr>
            <a:lstStyle/>
            <a:p>
              <a:pPr lvl="0" algn="ctr" defTabSz="1066800">
                <a:lnSpc>
                  <a:spcPct val="90000"/>
                </a:lnSpc>
                <a:spcBef>
                  <a:spcPct val="0"/>
                </a:spcBef>
                <a:spcAft>
                  <a:spcPct val="35000"/>
                </a:spcAft>
              </a:pPr>
              <a:r>
                <a:rPr lang="en-US" sz="2400" b="1" kern="1200" dirty="0"/>
                <a:t>Hard to Locate</a:t>
              </a:r>
            </a:p>
          </p:txBody>
        </p:sp>
        <p:sp>
          <p:nvSpPr>
            <p:cNvPr id="15" name="Freeform 14"/>
            <p:cNvSpPr/>
            <p:nvPr/>
          </p:nvSpPr>
          <p:spPr>
            <a:xfrm>
              <a:off x="4545631" y="1122240"/>
              <a:ext cx="2157709" cy="2157709"/>
            </a:xfrm>
            <a:custGeom>
              <a:avLst/>
              <a:gdLst>
                <a:gd name="connsiteX0" fmla="*/ 0 w 2157709"/>
                <a:gd name="connsiteY0" fmla="*/ 2157709 h 2157709"/>
                <a:gd name="connsiteX1" fmla="*/ 2157709 w 2157709"/>
                <a:gd name="connsiteY1" fmla="*/ 0 h 2157709"/>
                <a:gd name="connsiteX2" fmla="*/ 2157709 w 2157709"/>
                <a:gd name="connsiteY2" fmla="*/ 2157709 h 2157709"/>
                <a:gd name="connsiteX3" fmla="*/ 0 w 2157709"/>
                <a:gd name="connsiteY3" fmla="*/ 2157709 h 2157709"/>
              </a:gdLst>
              <a:ahLst/>
              <a:cxnLst>
                <a:cxn ang="0">
                  <a:pos x="connsiteX0" y="connsiteY0"/>
                </a:cxn>
                <a:cxn ang="0">
                  <a:pos x="connsiteX1" y="connsiteY1"/>
                </a:cxn>
                <a:cxn ang="0">
                  <a:pos x="connsiteX2" y="connsiteY2"/>
                </a:cxn>
                <a:cxn ang="0">
                  <a:pos x="connsiteX3" y="connsiteY3"/>
                </a:cxn>
              </a:cxnLst>
              <a:rect l="l" t="t" r="r" b="b"/>
              <a:pathLst>
                <a:path w="2157709" h="2157709">
                  <a:moveTo>
                    <a:pt x="0" y="0"/>
                  </a:moveTo>
                  <a:cubicBezTo>
                    <a:pt x="1191670" y="0"/>
                    <a:pt x="2157709" y="966039"/>
                    <a:pt x="2157709" y="2157709"/>
                  </a:cubicBezTo>
                  <a:lnTo>
                    <a:pt x="0" y="215770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02666" rIns="457200" bIns="170688" numCol="1" spcCol="1270" anchor="ctr" anchorCtr="0">
              <a:noAutofit/>
            </a:bodyPr>
            <a:lstStyle/>
            <a:p>
              <a:pPr lvl="0" algn="ctr" defTabSz="1066800">
                <a:lnSpc>
                  <a:spcPct val="90000"/>
                </a:lnSpc>
                <a:spcBef>
                  <a:spcPct val="0"/>
                </a:spcBef>
                <a:spcAft>
                  <a:spcPct val="35000"/>
                </a:spcAft>
              </a:pPr>
              <a:r>
                <a:rPr lang="en-US" sz="2400" b="1" kern="1200" dirty="0"/>
                <a:t>Hard to Persuade</a:t>
              </a:r>
            </a:p>
          </p:txBody>
        </p:sp>
        <p:sp>
          <p:nvSpPr>
            <p:cNvPr id="16" name="Freeform 15"/>
            <p:cNvSpPr/>
            <p:nvPr/>
          </p:nvSpPr>
          <p:spPr>
            <a:xfrm rot="21600000">
              <a:off x="4545631" y="3379612"/>
              <a:ext cx="2157709" cy="2157710"/>
            </a:xfrm>
            <a:custGeom>
              <a:avLst/>
              <a:gdLst>
                <a:gd name="connsiteX0" fmla="*/ 0 w 2157709"/>
                <a:gd name="connsiteY0" fmla="*/ 2157709 h 2157709"/>
                <a:gd name="connsiteX1" fmla="*/ 2157709 w 2157709"/>
                <a:gd name="connsiteY1" fmla="*/ 0 h 2157709"/>
                <a:gd name="connsiteX2" fmla="*/ 2157709 w 2157709"/>
                <a:gd name="connsiteY2" fmla="*/ 2157709 h 2157709"/>
                <a:gd name="connsiteX3" fmla="*/ 0 w 2157709"/>
                <a:gd name="connsiteY3" fmla="*/ 2157709 h 2157709"/>
              </a:gdLst>
              <a:ahLst/>
              <a:cxnLst>
                <a:cxn ang="0">
                  <a:pos x="connsiteX0" y="connsiteY0"/>
                </a:cxn>
                <a:cxn ang="0">
                  <a:pos x="connsiteX1" y="connsiteY1"/>
                </a:cxn>
                <a:cxn ang="0">
                  <a:pos x="connsiteX2" y="connsiteY2"/>
                </a:cxn>
                <a:cxn ang="0">
                  <a:pos x="connsiteX3" y="connsiteY3"/>
                </a:cxn>
              </a:cxnLst>
              <a:rect l="l" t="t" r="r" b="b"/>
              <a:pathLst>
                <a:path w="2157709" h="2157709">
                  <a:moveTo>
                    <a:pt x="2157709" y="0"/>
                  </a:moveTo>
                  <a:cubicBezTo>
                    <a:pt x="2157709" y="1191670"/>
                    <a:pt x="1191670" y="2157709"/>
                    <a:pt x="0" y="2157709"/>
                  </a:cubicBezTo>
                  <a:lnTo>
                    <a:pt x="0" y="0"/>
                  </a:lnTo>
                  <a:lnTo>
                    <a:pt x="2157709"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91440" rIns="731520" bIns="731520" numCol="1" spcCol="1270" anchor="ctr" anchorCtr="0">
              <a:noAutofit/>
            </a:bodyPr>
            <a:lstStyle/>
            <a:p>
              <a:pPr lvl="0" algn="ctr" defTabSz="1066800">
                <a:lnSpc>
                  <a:spcPct val="90000"/>
                </a:lnSpc>
                <a:spcBef>
                  <a:spcPct val="0"/>
                </a:spcBef>
                <a:spcAft>
                  <a:spcPct val="35000"/>
                </a:spcAft>
              </a:pPr>
              <a:r>
                <a:rPr lang="en-US" sz="2400" b="1" kern="1200" dirty="0"/>
                <a:t>Hard to Interview</a:t>
              </a:r>
            </a:p>
          </p:txBody>
        </p:sp>
        <p:sp>
          <p:nvSpPr>
            <p:cNvPr id="17" name="Freeform 16"/>
            <p:cNvSpPr/>
            <p:nvPr/>
          </p:nvSpPr>
          <p:spPr>
            <a:xfrm rot="21600000">
              <a:off x="2288258" y="3379613"/>
              <a:ext cx="2157709" cy="2157709"/>
            </a:xfrm>
            <a:custGeom>
              <a:avLst/>
              <a:gdLst>
                <a:gd name="connsiteX0" fmla="*/ 0 w 2157709"/>
                <a:gd name="connsiteY0" fmla="*/ 2157709 h 2157709"/>
                <a:gd name="connsiteX1" fmla="*/ 2157709 w 2157709"/>
                <a:gd name="connsiteY1" fmla="*/ 0 h 2157709"/>
                <a:gd name="connsiteX2" fmla="*/ 2157709 w 2157709"/>
                <a:gd name="connsiteY2" fmla="*/ 2157709 h 2157709"/>
                <a:gd name="connsiteX3" fmla="*/ 0 w 2157709"/>
                <a:gd name="connsiteY3" fmla="*/ 2157709 h 2157709"/>
              </a:gdLst>
              <a:ahLst/>
              <a:cxnLst>
                <a:cxn ang="0">
                  <a:pos x="connsiteX0" y="connsiteY0"/>
                </a:cxn>
                <a:cxn ang="0">
                  <a:pos x="connsiteX1" y="connsiteY1"/>
                </a:cxn>
                <a:cxn ang="0">
                  <a:pos x="connsiteX2" y="connsiteY2"/>
                </a:cxn>
                <a:cxn ang="0">
                  <a:pos x="connsiteX3" y="connsiteY3"/>
                </a:cxn>
              </a:cxnLst>
              <a:rect l="l" t="t" r="r" b="b"/>
              <a:pathLst>
                <a:path w="2157709" h="2157709">
                  <a:moveTo>
                    <a:pt x="2157709" y="2157709"/>
                  </a:moveTo>
                  <a:cubicBezTo>
                    <a:pt x="966039" y="2157709"/>
                    <a:pt x="0" y="1191670"/>
                    <a:pt x="0" y="0"/>
                  </a:cubicBezTo>
                  <a:lnTo>
                    <a:pt x="2157709" y="0"/>
                  </a:lnTo>
                  <a:lnTo>
                    <a:pt x="2157709" y="21577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2666" tIns="170688" rIns="170688" bIns="802666" numCol="1" spcCol="1270" anchor="ctr" anchorCtr="0">
              <a:noAutofit/>
            </a:bodyPr>
            <a:lstStyle/>
            <a:p>
              <a:pPr lvl="0" algn="ctr" defTabSz="1066800">
                <a:lnSpc>
                  <a:spcPct val="90000"/>
                </a:lnSpc>
                <a:spcBef>
                  <a:spcPct val="0"/>
                </a:spcBef>
                <a:spcAft>
                  <a:spcPct val="35000"/>
                </a:spcAft>
              </a:pPr>
              <a:r>
                <a:rPr lang="en-US" sz="2400" b="1" kern="1200" dirty="0"/>
                <a:t>Hard to Contact</a:t>
              </a:r>
            </a:p>
          </p:txBody>
        </p:sp>
        <p:sp>
          <p:nvSpPr>
            <p:cNvPr id="18" name="Block Arc 17"/>
            <p:cNvSpPr/>
            <p:nvPr/>
          </p:nvSpPr>
          <p:spPr>
            <a:xfrm>
              <a:off x="4123308" y="2881296"/>
              <a:ext cx="744982" cy="647811"/>
            </a:xfrm>
            <a:prstGeom prst="blockArc">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9" name="Block Arc 18"/>
            <p:cNvSpPr/>
            <p:nvPr/>
          </p:nvSpPr>
          <p:spPr>
            <a:xfrm rot="10800000">
              <a:off x="4123308" y="3130454"/>
              <a:ext cx="744982" cy="647811"/>
            </a:xfrm>
            <a:prstGeom prst="blockArc">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39311203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28600"/>
            <a:ext cx="8229600" cy="685800"/>
          </a:xfrm>
        </p:spPr>
        <p:txBody>
          <a:bodyPr>
            <a:normAutofit fontScale="90000"/>
          </a:bodyPr>
          <a:lstStyle/>
          <a:p>
            <a:r>
              <a:rPr lang="en-US" dirty="0"/>
              <a:t>The Hard-To-Count Are: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914400"/>
            <a:ext cx="7276289" cy="4652865"/>
          </a:xfrm>
          <a:prstGeom prst="rect">
            <a:avLst/>
          </a:prstGeom>
        </p:spPr>
      </p:pic>
    </p:spTree>
    <p:extLst>
      <p:ext uri="{BB962C8B-B14F-4D97-AF65-F5344CB8AC3E}">
        <p14:creationId xmlns:p14="http://schemas.microsoft.com/office/powerpoint/2010/main" val="37603712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B873-2315-4C4C-B5B8-C0F2D9C2FDDE}"/>
              </a:ext>
            </a:extLst>
          </p:cNvPr>
          <p:cNvSpPr>
            <a:spLocks noGrp="1"/>
          </p:cNvSpPr>
          <p:nvPr>
            <p:ph type="title"/>
          </p:nvPr>
        </p:nvSpPr>
        <p:spPr/>
        <p:txBody>
          <a:bodyPr/>
          <a:lstStyle/>
          <a:p>
            <a:r>
              <a:rPr lang="en-US" dirty="0"/>
              <a:t>HTC in CA</a:t>
            </a:r>
          </a:p>
        </p:txBody>
      </p:sp>
      <p:sp>
        <p:nvSpPr>
          <p:cNvPr id="3" name="Content Placeholder 2">
            <a:extLst>
              <a:ext uri="{FF2B5EF4-FFF2-40B4-BE49-F238E27FC236}">
                <a16:creationId xmlns:a16="http://schemas.microsoft.com/office/drawing/2014/main" id="{1BCB2FA2-B2F4-45BB-B3C1-06B89E3269FA}"/>
              </a:ext>
            </a:extLst>
          </p:cNvPr>
          <p:cNvSpPr>
            <a:spLocks noGrp="1"/>
          </p:cNvSpPr>
          <p:nvPr>
            <p:ph idx="1"/>
          </p:nvPr>
        </p:nvSpPr>
        <p:spPr/>
        <p:txBody>
          <a:bodyPr>
            <a:normAutofit lnSpcReduction="10000"/>
          </a:bodyPr>
          <a:lstStyle/>
          <a:p>
            <a:r>
              <a:rPr lang="en-US" b="1" dirty="0"/>
              <a:t>38,168,482 people live in 12,888,128 households. 814,365 people live in group quarters</a:t>
            </a:r>
            <a:r>
              <a:rPr lang="en-US" dirty="0"/>
              <a:t>. (Total pop = </a:t>
            </a:r>
            <a:r>
              <a:rPr lang="en-US" b="1" dirty="0"/>
              <a:t>38,982,847</a:t>
            </a:r>
            <a:r>
              <a:rPr lang="en-US" dirty="0"/>
              <a:t>.) </a:t>
            </a:r>
          </a:p>
          <a:p>
            <a:r>
              <a:rPr lang="en-US" dirty="0"/>
              <a:t>About 40% are HTC @15,593,138</a:t>
            </a:r>
          </a:p>
          <a:p>
            <a:r>
              <a:rPr lang="en-US" dirty="0"/>
              <a:t>14 reasons why people are HTC:</a:t>
            </a:r>
          </a:p>
          <a:p>
            <a:r>
              <a:rPr lang="en-US" dirty="0"/>
              <a:t>No broadband, non-family roommates,&lt;5, crowded, foreign born, limited English, not HS grad, receive PA, unemployed, recently moved from outside county, undocumented (2.5 m)</a:t>
            </a:r>
          </a:p>
        </p:txBody>
      </p:sp>
    </p:spTree>
    <p:extLst>
      <p:ext uri="{BB962C8B-B14F-4D97-AF65-F5344CB8AC3E}">
        <p14:creationId xmlns:p14="http://schemas.microsoft.com/office/powerpoint/2010/main" val="42277166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sz="4000" dirty="0"/>
              <a:t>Be a partner with the Census Bureau: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363" y="762000"/>
            <a:ext cx="7561274" cy="4343400"/>
          </a:xfrm>
          <a:prstGeom prst="rect">
            <a:avLst/>
          </a:prstGeom>
        </p:spPr>
      </p:pic>
      <p:sp>
        <p:nvSpPr>
          <p:cNvPr id="3" name="Rectangle 2">
            <a:extLst>
              <a:ext uri="{FF2B5EF4-FFF2-40B4-BE49-F238E27FC236}">
                <a16:creationId xmlns:a16="http://schemas.microsoft.com/office/drawing/2014/main" id="{FC3B25F4-5D60-432D-8251-41606595171E}"/>
              </a:ext>
            </a:extLst>
          </p:cNvPr>
          <p:cNvSpPr/>
          <p:nvPr/>
        </p:nvSpPr>
        <p:spPr>
          <a:xfrm>
            <a:off x="896927" y="3244334"/>
            <a:ext cx="6723073" cy="369332"/>
          </a:xfrm>
          <a:prstGeom prst="rect">
            <a:avLst/>
          </a:prstGeom>
        </p:spPr>
        <p:txBody>
          <a:bodyPr wrap="square">
            <a:spAutoFit/>
          </a:bodyPr>
          <a:lstStyle/>
          <a:p>
            <a:endParaRPr lang="en-US" dirty="0"/>
          </a:p>
        </p:txBody>
      </p:sp>
      <p:sp>
        <p:nvSpPr>
          <p:cNvPr id="5" name="Rectangle 4">
            <a:extLst>
              <a:ext uri="{FF2B5EF4-FFF2-40B4-BE49-F238E27FC236}">
                <a16:creationId xmlns:a16="http://schemas.microsoft.com/office/drawing/2014/main" id="{B5CEA84F-E1FE-4354-83DA-3720204EC2B6}"/>
              </a:ext>
            </a:extLst>
          </p:cNvPr>
          <p:cNvSpPr/>
          <p:nvPr/>
        </p:nvSpPr>
        <p:spPr>
          <a:xfrm>
            <a:off x="2646665" y="3244334"/>
            <a:ext cx="3850670" cy="369332"/>
          </a:xfrm>
          <a:prstGeom prst="rect">
            <a:avLst/>
          </a:prstGeom>
        </p:spPr>
        <p:txBody>
          <a:bodyPr wrap="none">
            <a:spAutoFit/>
          </a:bodyPr>
          <a:lstStyle/>
          <a:p>
            <a:r>
              <a:rPr lang="en-US" dirty="0">
                <a:hlinkClick r:id="rId4"/>
              </a:rPr>
              <a:t>https://www.census.gov/partners.html</a:t>
            </a:r>
            <a:endParaRPr lang="en-US" dirty="0"/>
          </a:p>
        </p:txBody>
      </p:sp>
    </p:spTree>
    <p:extLst>
      <p:ext uri="{BB962C8B-B14F-4D97-AF65-F5344CB8AC3E}">
        <p14:creationId xmlns:p14="http://schemas.microsoft.com/office/powerpoint/2010/main" val="40191763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882" y="228600"/>
            <a:ext cx="8229600" cy="762000"/>
          </a:xfrm>
        </p:spPr>
        <p:txBody>
          <a:bodyPr>
            <a:normAutofit fontScale="90000"/>
          </a:bodyPr>
          <a:lstStyle/>
          <a:p>
            <a:pPr>
              <a:lnSpc>
                <a:spcPts val="3800"/>
              </a:lnSpc>
            </a:pPr>
            <a:r>
              <a:rPr lang="en-US" sz="4000" dirty="0"/>
              <a:t>US Census Bureau: Partner Efforts</a:t>
            </a:r>
            <a:br>
              <a:rPr lang="en-US" sz="4000" dirty="0"/>
            </a:br>
            <a:r>
              <a:rPr lang="en-US" sz="4000" dirty="0"/>
              <a:t>Your Regional Office</a:t>
            </a:r>
          </a:p>
        </p:txBody>
      </p:sp>
      <p:pic>
        <p:nvPicPr>
          <p:cNvPr id="3" name="Picture 2"/>
          <p:cNvPicPr>
            <a:picLocks noChangeAspect="1"/>
          </p:cNvPicPr>
          <p:nvPr/>
        </p:nvPicPr>
        <p:blipFill>
          <a:blip r:embed="rId3"/>
          <a:stretch>
            <a:fillRect/>
          </a:stretch>
        </p:blipFill>
        <p:spPr>
          <a:xfrm>
            <a:off x="5257800" y="1295400"/>
            <a:ext cx="3755875" cy="4853746"/>
          </a:xfrm>
          <a:prstGeom prst="rect">
            <a:avLst/>
          </a:prstGeom>
        </p:spPr>
      </p:pic>
      <p:sp>
        <p:nvSpPr>
          <p:cNvPr id="6" name="TextBox 5"/>
          <p:cNvSpPr txBox="1"/>
          <p:nvPr/>
        </p:nvSpPr>
        <p:spPr>
          <a:xfrm>
            <a:off x="685800" y="1267408"/>
            <a:ext cx="3505200" cy="3170099"/>
          </a:xfrm>
          <a:prstGeom prst="rect">
            <a:avLst/>
          </a:prstGeom>
          <a:noFill/>
        </p:spPr>
        <p:txBody>
          <a:bodyPr wrap="square" rtlCol="0">
            <a:spAutoFit/>
          </a:bodyPr>
          <a:lstStyle/>
          <a:p>
            <a:pPr fontAlgn="base"/>
            <a:r>
              <a:rPr lang="en-US" sz="2000" b="1" dirty="0"/>
              <a:t>Julie Lam, Regional Director</a:t>
            </a:r>
          </a:p>
          <a:p>
            <a:pPr fontAlgn="base"/>
            <a:r>
              <a:rPr lang="en-US" dirty="0"/>
              <a:t>Los Angeles Regional Office</a:t>
            </a:r>
          </a:p>
          <a:p>
            <a:pPr fontAlgn="base"/>
            <a:r>
              <a:rPr lang="en-US" dirty="0"/>
              <a:t>15350 Sherman Way, Suite 400</a:t>
            </a:r>
            <a:br>
              <a:rPr lang="en-US" dirty="0"/>
            </a:br>
            <a:r>
              <a:rPr lang="en-US" dirty="0"/>
              <a:t>Van Nuys, CA 91406-4224</a:t>
            </a:r>
            <a:br>
              <a:rPr lang="en-US" dirty="0"/>
            </a:br>
            <a:r>
              <a:rPr lang="en-US" dirty="0"/>
              <a:t>(818) 267-1700 or 1-800-992-3530</a:t>
            </a:r>
            <a:br>
              <a:rPr lang="en-US" dirty="0"/>
            </a:br>
            <a:r>
              <a:rPr lang="en-US" dirty="0"/>
              <a:t>FAX: (818) 267-1714</a:t>
            </a:r>
            <a:br>
              <a:rPr lang="en-US" dirty="0"/>
            </a:br>
            <a:r>
              <a:rPr lang="en-US" dirty="0"/>
              <a:t>TDD: (818) 904-6249</a:t>
            </a:r>
            <a:br>
              <a:rPr lang="en-US" dirty="0"/>
            </a:br>
            <a:r>
              <a:rPr lang="en-US" dirty="0"/>
              <a:t>E-mail:</a:t>
            </a:r>
          </a:p>
          <a:p>
            <a:pPr fontAlgn="base"/>
            <a:r>
              <a:rPr lang="en-US" dirty="0">
                <a:hlinkClick r:id="rId4"/>
              </a:rPr>
              <a:t>Los.Angeles.Regional.Office@census.gov</a:t>
            </a:r>
            <a:endParaRPr lang="en-US" dirty="0"/>
          </a:p>
          <a:p>
            <a:endParaRPr lang="en-US" dirty="0"/>
          </a:p>
        </p:txBody>
      </p:sp>
    </p:spTree>
    <p:extLst>
      <p:ext uri="{BB962C8B-B14F-4D97-AF65-F5344CB8AC3E}">
        <p14:creationId xmlns:p14="http://schemas.microsoft.com/office/powerpoint/2010/main" val="24514364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State/county Complete Count Committees (CCCs):</a:t>
            </a:r>
          </a:p>
        </p:txBody>
      </p:sp>
      <p:sp>
        <p:nvSpPr>
          <p:cNvPr id="3" name="Content Placeholder 2"/>
          <p:cNvSpPr>
            <a:spLocks noGrp="1"/>
          </p:cNvSpPr>
          <p:nvPr>
            <p:ph idx="1"/>
          </p:nvPr>
        </p:nvSpPr>
        <p:spPr>
          <a:xfrm>
            <a:off x="2667000" y="1600201"/>
            <a:ext cx="6324600" cy="4191000"/>
          </a:xfrm>
        </p:spPr>
        <p:txBody>
          <a:bodyPr>
            <a:normAutofit fontScale="92500" lnSpcReduction="20000"/>
          </a:bodyPr>
          <a:lstStyle/>
          <a:p>
            <a:pPr marL="182880" indent="-182880">
              <a:lnSpc>
                <a:spcPct val="110000"/>
              </a:lnSpc>
              <a:spcBef>
                <a:spcPts val="0"/>
              </a:spcBef>
              <a:spcAft>
                <a:spcPts val="1800"/>
              </a:spcAft>
            </a:pPr>
            <a:r>
              <a:rPr lang="en-US" sz="2500" dirty="0"/>
              <a:t>Utilize local knowledge and resources to promote the Census through locally based outreach efforts</a:t>
            </a:r>
          </a:p>
          <a:p>
            <a:pPr marL="182880" indent="-182880">
              <a:lnSpc>
                <a:spcPct val="110000"/>
              </a:lnSpc>
              <a:spcBef>
                <a:spcPts val="0"/>
              </a:spcBef>
              <a:spcAft>
                <a:spcPts val="1800"/>
              </a:spcAft>
            </a:pPr>
            <a:r>
              <a:rPr lang="en-US" sz="2500" dirty="0"/>
              <a:t>Provide a vehicle for coordinating efforts between tribal, state, and local governments; communities; and the Census Bureau</a:t>
            </a:r>
          </a:p>
          <a:p>
            <a:pPr marL="182880" indent="-182880">
              <a:lnSpc>
                <a:spcPct val="110000"/>
              </a:lnSpc>
              <a:spcBef>
                <a:spcPts val="0"/>
              </a:spcBef>
              <a:spcAft>
                <a:spcPts val="1800"/>
              </a:spcAft>
            </a:pPr>
            <a:r>
              <a:rPr lang="en-US" sz="2500" dirty="0"/>
              <a:t>Help the Census Bureau get a complete count through partnerships with local governments and community organizations</a:t>
            </a:r>
          </a:p>
          <a:p>
            <a:pPr marL="182880" indent="-182880">
              <a:lnSpc>
                <a:spcPct val="110000"/>
              </a:lnSpc>
              <a:spcBef>
                <a:spcPts val="0"/>
              </a:spcBef>
              <a:spcAft>
                <a:spcPts val="1800"/>
              </a:spcAft>
            </a:pPr>
            <a:r>
              <a:rPr lang="en-US" sz="2500" dirty="0"/>
              <a:t>Find existing Complete Count Committees in your state</a:t>
            </a:r>
            <a:r>
              <a:rPr lang="en-US" sz="2500"/>
              <a:t>/county on </a:t>
            </a:r>
            <a:r>
              <a:rPr lang="en-US" sz="2500" dirty="0"/>
              <a:t>the </a:t>
            </a:r>
            <a:r>
              <a:rPr lang="en-US" sz="2500" dirty="0">
                <a:hlinkClick r:id="rId3"/>
              </a:rPr>
              <a:t>Census website</a:t>
            </a:r>
            <a:endParaRPr lang="en-US" sz="25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044" y="1564527"/>
            <a:ext cx="2042556" cy="413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640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B303A-492E-479C-AF98-661CC4A89493}"/>
              </a:ext>
            </a:extLst>
          </p:cNvPr>
          <p:cNvSpPr>
            <a:spLocks noGrp="1"/>
          </p:cNvSpPr>
          <p:nvPr>
            <p:ph type="title"/>
          </p:nvPr>
        </p:nvSpPr>
        <p:spPr/>
        <p:txBody>
          <a:bodyPr/>
          <a:lstStyle/>
          <a:p>
            <a:r>
              <a:rPr lang="en-US" dirty="0"/>
              <a:t>CA CCC</a:t>
            </a:r>
          </a:p>
        </p:txBody>
      </p:sp>
      <p:sp>
        <p:nvSpPr>
          <p:cNvPr id="3" name="Content Placeholder 2">
            <a:extLst>
              <a:ext uri="{FF2B5EF4-FFF2-40B4-BE49-F238E27FC236}">
                <a16:creationId xmlns:a16="http://schemas.microsoft.com/office/drawing/2014/main" id="{0A4DA5E7-383A-4F6B-ABD1-92ACA9078C0B}"/>
              </a:ext>
            </a:extLst>
          </p:cNvPr>
          <p:cNvSpPr>
            <a:spLocks noGrp="1"/>
          </p:cNvSpPr>
          <p:nvPr>
            <p:ph idx="1"/>
          </p:nvPr>
        </p:nvSpPr>
        <p:spPr/>
        <p:txBody>
          <a:bodyPr/>
          <a:lstStyle/>
          <a:p>
            <a:r>
              <a:rPr lang="en-US" dirty="0"/>
              <a:t>State level: </a:t>
            </a:r>
            <a:r>
              <a:rPr lang="en-US" dirty="0">
                <a:hlinkClick r:id="rId2"/>
              </a:rPr>
              <a:t>https://census.ca.gov/complete-count/</a:t>
            </a:r>
            <a:r>
              <a:rPr lang="en-US" dirty="0"/>
              <a:t> </a:t>
            </a:r>
          </a:p>
          <a:p>
            <a:endParaRPr lang="en-US" dirty="0"/>
          </a:p>
          <a:p>
            <a:r>
              <a:rPr lang="en-US" dirty="0"/>
              <a:t>Region 8:  </a:t>
            </a:r>
            <a:r>
              <a:rPr lang="en-US" dirty="0">
                <a:hlinkClick r:id="rId3"/>
              </a:rPr>
              <a:t>https://www.unitedwaywinecountry.org/servlet/eAndar.article/4/United-Way-of-the-Wine-Country</a:t>
            </a:r>
            <a:r>
              <a:rPr lang="en-US" dirty="0"/>
              <a:t> </a:t>
            </a:r>
          </a:p>
        </p:txBody>
      </p:sp>
    </p:spTree>
    <p:extLst>
      <p:ext uri="{BB962C8B-B14F-4D97-AF65-F5344CB8AC3E}">
        <p14:creationId xmlns:p14="http://schemas.microsoft.com/office/powerpoint/2010/main" val="33317329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County/City </a:t>
            </a:r>
            <a:br>
              <a:rPr lang="en-US" dirty="0"/>
            </a:br>
            <a:r>
              <a:rPr lang="en-US" dirty="0"/>
              <a:t>Complete Count Committees (CCCs):</a:t>
            </a:r>
          </a:p>
        </p:txBody>
      </p:sp>
      <p:sp>
        <p:nvSpPr>
          <p:cNvPr id="3" name="Content Placeholder 2"/>
          <p:cNvSpPr>
            <a:spLocks noGrp="1"/>
          </p:cNvSpPr>
          <p:nvPr>
            <p:ph idx="1"/>
          </p:nvPr>
        </p:nvSpPr>
        <p:spPr>
          <a:xfrm>
            <a:off x="2667000" y="1600201"/>
            <a:ext cx="6324600" cy="4191000"/>
          </a:xfrm>
        </p:spPr>
        <p:txBody>
          <a:bodyPr>
            <a:normAutofit fontScale="92500" lnSpcReduction="20000"/>
          </a:bodyPr>
          <a:lstStyle/>
          <a:p>
            <a:pPr marL="182880" indent="-182880">
              <a:lnSpc>
                <a:spcPct val="110000"/>
              </a:lnSpc>
              <a:spcBef>
                <a:spcPts val="0"/>
              </a:spcBef>
              <a:spcAft>
                <a:spcPts val="1800"/>
              </a:spcAft>
            </a:pPr>
            <a:r>
              <a:rPr lang="en-US" sz="2500" dirty="0"/>
              <a:t>Utilize local knowledge and resources to promote the Census through locally based outreach efforts</a:t>
            </a:r>
          </a:p>
          <a:p>
            <a:pPr marL="182880" indent="-182880">
              <a:lnSpc>
                <a:spcPct val="110000"/>
              </a:lnSpc>
              <a:spcBef>
                <a:spcPts val="0"/>
              </a:spcBef>
              <a:spcAft>
                <a:spcPts val="1800"/>
              </a:spcAft>
            </a:pPr>
            <a:r>
              <a:rPr lang="en-US" sz="2500" dirty="0"/>
              <a:t>Provide a vehicle for coordinating efforts between tribal, state, and local governments; communities; and the Census Bureau</a:t>
            </a:r>
          </a:p>
          <a:p>
            <a:pPr marL="182880" indent="-182880">
              <a:lnSpc>
                <a:spcPct val="110000"/>
              </a:lnSpc>
              <a:spcBef>
                <a:spcPts val="0"/>
              </a:spcBef>
              <a:spcAft>
                <a:spcPts val="1800"/>
              </a:spcAft>
            </a:pPr>
            <a:r>
              <a:rPr lang="en-US" sz="2500" dirty="0"/>
              <a:t>Help the Census Bureau get a complete count through partnerships with local governments and community organizations</a:t>
            </a:r>
          </a:p>
          <a:p>
            <a:pPr marL="182880" indent="-182880">
              <a:lnSpc>
                <a:spcPct val="110000"/>
              </a:lnSpc>
              <a:spcBef>
                <a:spcPts val="0"/>
              </a:spcBef>
              <a:spcAft>
                <a:spcPts val="1800"/>
              </a:spcAft>
            </a:pPr>
            <a:r>
              <a:rPr lang="en-US" sz="2500" dirty="0"/>
              <a:t>Find existing Complete Count Committees in your state</a:t>
            </a:r>
            <a:r>
              <a:rPr lang="en-US" sz="2500"/>
              <a:t>/county on </a:t>
            </a:r>
            <a:r>
              <a:rPr lang="en-US" sz="2500" dirty="0"/>
              <a:t>the </a:t>
            </a:r>
            <a:r>
              <a:rPr lang="en-US" sz="2500" dirty="0">
                <a:hlinkClick r:id="rId3"/>
              </a:rPr>
              <a:t>Census website</a:t>
            </a:r>
            <a:endParaRPr lang="en-US" sz="25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044" y="1564527"/>
            <a:ext cx="2042556" cy="413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5722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04900"/>
          </a:xfrm>
        </p:spPr>
        <p:txBody>
          <a:bodyPr>
            <a:normAutofit fontScale="90000"/>
          </a:bodyPr>
          <a:lstStyle/>
          <a:p>
            <a:pPr>
              <a:lnSpc>
                <a:spcPts val="4800"/>
              </a:lnSpc>
            </a:pPr>
            <a:r>
              <a:rPr lang="en-US" dirty="0"/>
              <a:t>Census Bureau Outreach Toolkit</a:t>
            </a:r>
            <a:br>
              <a:rPr lang="en-US" dirty="0"/>
            </a:br>
            <a:r>
              <a:rPr lang="en-US" sz="3600" dirty="0">
                <a:hlinkClick r:id="rId3"/>
              </a:rPr>
              <a:t>https://www.census.gov/partners/toolkit.pdf</a:t>
            </a:r>
            <a:br>
              <a:rPr lang="en-US" sz="3600" dirty="0"/>
            </a:br>
            <a:endParaRPr lang="en-US" sz="3600" dirty="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28700" y="1257300"/>
            <a:ext cx="7086600" cy="4381500"/>
          </a:xfrm>
        </p:spPr>
      </p:pic>
    </p:spTree>
    <p:extLst>
      <p:ext uri="{BB962C8B-B14F-4D97-AF65-F5344CB8AC3E}">
        <p14:creationId xmlns:p14="http://schemas.microsoft.com/office/powerpoint/2010/main" val="9799874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B4121-8955-4C13-9CC0-D5BE85AB7BD1}"/>
              </a:ext>
            </a:extLst>
          </p:cNvPr>
          <p:cNvSpPr>
            <a:spLocks noGrp="1"/>
          </p:cNvSpPr>
          <p:nvPr>
            <p:ph type="title"/>
          </p:nvPr>
        </p:nvSpPr>
        <p:spPr/>
        <p:txBody>
          <a:bodyPr/>
          <a:lstStyle/>
          <a:p>
            <a:r>
              <a:rPr lang="en-US" dirty="0"/>
              <a:t>Sonoma County CCC</a:t>
            </a:r>
          </a:p>
        </p:txBody>
      </p:sp>
      <p:sp>
        <p:nvSpPr>
          <p:cNvPr id="3" name="Content Placeholder 2">
            <a:extLst>
              <a:ext uri="{FF2B5EF4-FFF2-40B4-BE49-F238E27FC236}">
                <a16:creationId xmlns:a16="http://schemas.microsoft.com/office/drawing/2014/main" id="{B80365D6-BFBB-4E12-9A8C-FF3463543A95}"/>
              </a:ext>
            </a:extLst>
          </p:cNvPr>
          <p:cNvSpPr>
            <a:spLocks noGrp="1"/>
          </p:cNvSpPr>
          <p:nvPr>
            <p:ph idx="1"/>
          </p:nvPr>
        </p:nvSpPr>
        <p:spPr/>
        <p:txBody>
          <a:bodyPr/>
          <a:lstStyle/>
          <a:p>
            <a:r>
              <a:rPr lang="en-US" dirty="0">
                <a:hlinkClick r:id="rId2"/>
              </a:rPr>
              <a:t>https://sonomacounty.ca.gov/CAO/Census-2020/Complete-Count-Committee/</a:t>
            </a:r>
            <a:endParaRPr lang="en-US" dirty="0"/>
          </a:p>
          <a:p>
            <a:endParaRPr lang="en-US" dirty="0"/>
          </a:p>
        </p:txBody>
      </p:sp>
    </p:spTree>
    <p:extLst>
      <p:ext uri="{BB962C8B-B14F-4D97-AF65-F5344CB8AC3E}">
        <p14:creationId xmlns:p14="http://schemas.microsoft.com/office/powerpoint/2010/main" val="4202892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24EA-3245-4A68-8726-D22488988AEA}"/>
              </a:ext>
            </a:extLst>
          </p:cNvPr>
          <p:cNvSpPr>
            <a:spLocks noGrp="1"/>
          </p:cNvSpPr>
          <p:nvPr>
            <p:ph type="title"/>
          </p:nvPr>
        </p:nvSpPr>
        <p:spPr/>
        <p:txBody>
          <a:bodyPr>
            <a:normAutofit/>
          </a:bodyPr>
          <a:lstStyle/>
          <a:p>
            <a:r>
              <a:rPr lang="en-US" dirty="0"/>
              <a:t>Pop/Housing counts R-O-W</a:t>
            </a:r>
          </a:p>
        </p:txBody>
      </p:sp>
      <p:sp>
        <p:nvSpPr>
          <p:cNvPr id="3" name="Content Placeholder 2">
            <a:extLst>
              <a:ext uri="{FF2B5EF4-FFF2-40B4-BE49-F238E27FC236}">
                <a16:creationId xmlns:a16="http://schemas.microsoft.com/office/drawing/2014/main" id="{08FC4488-8ED0-4720-B5AB-4CDB2E9A7D82}"/>
              </a:ext>
            </a:extLst>
          </p:cNvPr>
          <p:cNvSpPr>
            <a:spLocks noGrp="1"/>
          </p:cNvSpPr>
          <p:nvPr>
            <p:ph idx="1"/>
          </p:nvPr>
        </p:nvSpPr>
        <p:spPr/>
        <p:txBody>
          <a:bodyPr>
            <a:normAutofit fontScale="92500"/>
          </a:bodyPr>
          <a:lstStyle/>
          <a:p>
            <a:r>
              <a:rPr lang="en-US" dirty="0"/>
              <a:t>Since 1945 and U.N guidance, almost all countries conduct a census doing </a:t>
            </a:r>
            <a:r>
              <a:rPr lang="en-US" b="1" dirty="0"/>
              <a:t>direct coun</a:t>
            </a:r>
            <a:r>
              <a:rPr lang="en-US" dirty="0"/>
              <a:t>ts of the population.  Some experience delays </a:t>
            </a:r>
          </a:p>
          <a:p>
            <a:r>
              <a:rPr lang="en-US" dirty="0"/>
              <a:t>A few countries are switching to using </a:t>
            </a:r>
            <a:r>
              <a:rPr lang="en-US" b="1" dirty="0"/>
              <a:t>administrative data</a:t>
            </a:r>
            <a:r>
              <a:rPr lang="en-US" dirty="0"/>
              <a:t>:  </a:t>
            </a:r>
            <a:r>
              <a:rPr lang="de-DE" dirty="0"/>
              <a:t>Netherlands, Norway, Sweden, Switzerland, Denmark.  </a:t>
            </a:r>
          </a:p>
          <a:p>
            <a:r>
              <a:rPr lang="de-DE" dirty="0"/>
              <a:t>A few countries lag.  </a:t>
            </a:r>
            <a:r>
              <a:rPr lang="en-US" dirty="0"/>
              <a:t>Lebanon, not since 1932. Afghanistan, 40 years. Eritrea, Madagascar,  DRC and Uzbekistan not since 1990.</a:t>
            </a:r>
          </a:p>
        </p:txBody>
      </p:sp>
    </p:spTree>
    <p:extLst>
      <p:ext uri="{BB962C8B-B14F-4D97-AF65-F5344CB8AC3E}">
        <p14:creationId xmlns:p14="http://schemas.microsoft.com/office/powerpoint/2010/main" val="39330309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28C7A-8A62-4EFB-9A65-74C4E99E0DFD}"/>
              </a:ext>
            </a:extLst>
          </p:cNvPr>
          <p:cNvSpPr>
            <a:spLocks noGrp="1"/>
          </p:cNvSpPr>
          <p:nvPr>
            <p:ph type="title"/>
          </p:nvPr>
        </p:nvSpPr>
        <p:spPr/>
        <p:txBody>
          <a:bodyPr>
            <a:normAutofit fontScale="90000"/>
          </a:bodyPr>
          <a:lstStyle/>
          <a:p>
            <a:r>
              <a:rPr lang="en-US" dirty="0"/>
              <a:t>That concludes what the Census bureau is doing</a:t>
            </a:r>
          </a:p>
        </p:txBody>
      </p:sp>
      <p:sp>
        <p:nvSpPr>
          <p:cNvPr id="3" name="Content Placeholder 2">
            <a:extLst>
              <a:ext uri="{FF2B5EF4-FFF2-40B4-BE49-F238E27FC236}">
                <a16:creationId xmlns:a16="http://schemas.microsoft.com/office/drawing/2014/main" id="{945251F5-26BE-4966-AFB0-E0957CC5147D}"/>
              </a:ext>
            </a:extLst>
          </p:cNvPr>
          <p:cNvSpPr>
            <a:spLocks noGrp="1"/>
          </p:cNvSpPr>
          <p:nvPr>
            <p:ph idx="1"/>
          </p:nvPr>
        </p:nvSpPr>
        <p:spPr/>
        <p:txBody>
          <a:bodyPr/>
          <a:lstStyle/>
          <a:p>
            <a:r>
              <a:rPr lang="en-US" dirty="0"/>
              <a:t>In addition to the Census Bureau: </a:t>
            </a:r>
          </a:p>
          <a:p>
            <a:r>
              <a:rPr lang="en-US" dirty="0"/>
              <a:t>The Democracy Project</a:t>
            </a:r>
          </a:p>
          <a:p>
            <a:r>
              <a:rPr lang="en-US" dirty="0"/>
              <a:t>With support of 90 foundations</a:t>
            </a:r>
          </a:p>
        </p:txBody>
      </p:sp>
    </p:spTree>
    <p:extLst>
      <p:ext uri="{BB962C8B-B14F-4D97-AF65-F5344CB8AC3E}">
        <p14:creationId xmlns:p14="http://schemas.microsoft.com/office/powerpoint/2010/main" val="35721229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2AD5C8-F1D8-483C-8DA0-E853F4D8817F}"/>
              </a:ext>
            </a:extLst>
          </p:cNvPr>
          <p:cNvSpPr txBox="1">
            <a:spLocks noGrp="1"/>
          </p:cNvSpPr>
          <p:nvPr>
            <p:ph type="title"/>
          </p:nvPr>
        </p:nvSpPr>
        <p:spPr>
          <a:xfrm>
            <a:off x="457200" y="1168689"/>
            <a:ext cx="8229600" cy="646331"/>
          </a:xfrm>
          <a:prstGeom prst="rect">
            <a:avLst/>
          </a:prstGeom>
          <a:noFill/>
        </p:spPr>
        <p:txBody>
          <a:bodyPr wrap="square" rtlCol="0">
            <a:spAutoFit/>
          </a:bodyPr>
          <a:lstStyle/>
          <a:p>
            <a:pPr algn="ctr"/>
            <a:r>
              <a:rPr lang="en-US" sz="3600" dirty="0"/>
              <a:t>Strengthen Democracy</a:t>
            </a:r>
          </a:p>
        </p:txBody>
      </p:sp>
      <p:sp>
        <p:nvSpPr>
          <p:cNvPr id="4" name="TextBox 3">
            <a:extLst>
              <a:ext uri="{FF2B5EF4-FFF2-40B4-BE49-F238E27FC236}">
                <a16:creationId xmlns:a16="http://schemas.microsoft.com/office/drawing/2014/main" id="{27AF5F52-B9AB-4981-B1E4-1C54B335C0D6}"/>
              </a:ext>
            </a:extLst>
          </p:cNvPr>
          <p:cNvSpPr txBox="1"/>
          <p:nvPr/>
        </p:nvSpPr>
        <p:spPr>
          <a:xfrm>
            <a:off x="323865" y="2309949"/>
            <a:ext cx="7886700" cy="1195199"/>
          </a:xfrm>
          <a:prstGeom prst="rect">
            <a:avLst/>
          </a:prstGeom>
          <a:noFill/>
        </p:spPr>
        <p:txBody>
          <a:bodyPr wrap="square" rtlCol="0">
            <a:spAutoFit/>
          </a:bodyPr>
          <a:lstStyle/>
          <a:p>
            <a:pPr algn="ctr">
              <a:spcBef>
                <a:spcPts val="1350"/>
              </a:spcBef>
            </a:pPr>
            <a:r>
              <a:rPr lang="en-US" sz="3000" b="1" dirty="0">
                <a:solidFill>
                  <a:schemeClr val="accent2"/>
                </a:solidFill>
              </a:rPr>
              <a:t>Three Pillars of Democracy</a:t>
            </a:r>
          </a:p>
          <a:p>
            <a:pPr marL="427435" indent="-427435">
              <a:spcBef>
                <a:spcPts val="1350"/>
              </a:spcBef>
              <a:buFont typeface="+mj-lt"/>
              <a:buAutoNum type="arabicPeriod"/>
            </a:pPr>
            <a:endParaRPr lang="en-US" sz="3000" dirty="0"/>
          </a:p>
        </p:txBody>
      </p:sp>
      <p:grpSp>
        <p:nvGrpSpPr>
          <p:cNvPr id="6" name="Group 5">
            <a:extLst>
              <a:ext uri="{FF2B5EF4-FFF2-40B4-BE49-F238E27FC236}">
                <a16:creationId xmlns:a16="http://schemas.microsoft.com/office/drawing/2014/main" id="{26AD162E-8BF9-4618-832F-CDC6714673D1}"/>
              </a:ext>
            </a:extLst>
          </p:cNvPr>
          <p:cNvGrpSpPr/>
          <p:nvPr/>
        </p:nvGrpSpPr>
        <p:grpSpPr>
          <a:xfrm>
            <a:off x="971550" y="3468545"/>
            <a:ext cx="7315200" cy="3275155"/>
            <a:chOff x="6934200" y="3481727"/>
            <a:chExt cx="4114800" cy="3295118"/>
          </a:xfrm>
        </p:grpSpPr>
        <p:pic>
          <p:nvPicPr>
            <p:cNvPr id="9218" name="Picture 2" descr="Image result for three pillars of democracy">
              <a:extLst>
                <a:ext uri="{FF2B5EF4-FFF2-40B4-BE49-F238E27FC236}">
                  <a16:creationId xmlns:a16="http://schemas.microsoft.com/office/drawing/2014/main" id="{69C18C41-16C6-4195-8FBC-CAA663896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481727"/>
              <a:ext cx="4114800" cy="3295118"/>
            </a:xfrm>
            <a:prstGeom prst="rect">
              <a:avLst/>
            </a:prstGeom>
            <a:noFill/>
            <a:extLst>
              <a:ext uri="{909E8E84-426E-40DD-AFC4-6F175D3DCCD1}">
                <a14:hiddenFill xmlns:a14="http://schemas.microsoft.com/office/drawing/2010/main">
                  <a:solidFill>
                    <a:srgbClr val="FFFFFF"/>
                  </a:solidFill>
                </a14:hiddenFill>
              </a:ext>
            </a:extLst>
          </p:spPr>
        </p:pic>
        <p:sp>
          <p:nvSpPr>
            <p:cNvPr id="2" name="Isosceles Triangle 1">
              <a:extLst>
                <a:ext uri="{FF2B5EF4-FFF2-40B4-BE49-F238E27FC236}">
                  <a16:creationId xmlns:a16="http://schemas.microsoft.com/office/drawing/2014/main" id="{04F6F29C-F6BF-4F44-B7E5-80748B54D5E7}"/>
                </a:ext>
              </a:extLst>
            </p:cNvPr>
            <p:cNvSpPr/>
            <p:nvPr/>
          </p:nvSpPr>
          <p:spPr>
            <a:xfrm>
              <a:off x="7239000" y="3733800"/>
              <a:ext cx="3505200" cy="8382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840D853A-C9E6-47BD-A931-23727A55BA23}"/>
                </a:ext>
              </a:extLst>
            </p:cNvPr>
            <p:cNvSpPr txBox="1"/>
            <p:nvPr/>
          </p:nvSpPr>
          <p:spPr>
            <a:xfrm>
              <a:off x="8047137" y="3978719"/>
              <a:ext cx="1905000" cy="371583"/>
            </a:xfrm>
            <a:prstGeom prst="rect">
              <a:avLst/>
            </a:prstGeom>
            <a:noFill/>
          </p:spPr>
          <p:txBody>
            <a:bodyPr wrap="square" rtlCol="0">
              <a:spAutoFit/>
            </a:bodyPr>
            <a:lstStyle/>
            <a:p>
              <a:pPr algn="ctr"/>
              <a:r>
                <a:rPr lang="en-US" b="1" dirty="0">
                  <a:solidFill>
                    <a:srgbClr val="FFFFCC"/>
                  </a:solidFill>
                </a:rPr>
                <a:t>Democracy</a:t>
              </a:r>
            </a:p>
          </p:txBody>
        </p:sp>
        <p:sp>
          <p:nvSpPr>
            <p:cNvPr id="7" name="TextBox 6">
              <a:extLst>
                <a:ext uri="{FF2B5EF4-FFF2-40B4-BE49-F238E27FC236}">
                  <a16:creationId xmlns:a16="http://schemas.microsoft.com/office/drawing/2014/main" id="{3C208C3D-6708-4483-A3B1-B56FCEE9C624}"/>
                </a:ext>
              </a:extLst>
            </p:cNvPr>
            <p:cNvSpPr txBox="1"/>
            <p:nvPr/>
          </p:nvSpPr>
          <p:spPr>
            <a:xfrm rot="16200000">
              <a:off x="6755574" y="5444620"/>
              <a:ext cx="1495790" cy="207749"/>
            </a:xfrm>
            <a:prstGeom prst="rect">
              <a:avLst/>
            </a:prstGeom>
            <a:solidFill>
              <a:schemeClr val="tx1"/>
            </a:solidFill>
          </p:spPr>
          <p:txBody>
            <a:bodyPr wrap="square" rtlCol="0">
              <a:spAutoFit/>
            </a:bodyPr>
            <a:lstStyle/>
            <a:p>
              <a:pPr algn="ctr"/>
              <a:r>
                <a:rPr lang="en-US" b="1" dirty="0">
                  <a:solidFill>
                    <a:srgbClr val="FFFFCC"/>
                  </a:solidFill>
                </a:rPr>
                <a:t>Census</a:t>
              </a:r>
            </a:p>
          </p:txBody>
        </p:sp>
        <p:sp>
          <p:nvSpPr>
            <p:cNvPr id="8" name="TextBox 7">
              <a:extLst>
                <a:ext uri="{FF2B5EF4-FFF2-40B4-BE49-F238E27FC236}">
                  <a16:creationId xmlns:a16="http://schemas.microsoft.com/office/drawing/2014/main" id="{10CDA779-62A8-4052-9F5D-74C4110BC44F}"/>
                </a:ext>
              </a:extLst>
            </p:cNvPr>
            <p:cNvSpPr txBox="1"/>
            <p:nvPr/>
          </p:nvSpPr>
          <p:spPr>
            <a:xfrm rot="16200000">
              <a:off x="9738272" y="5435902"/>
              <a:ext cx="1539195" cy="181780"/>
            </a:xfrm>
            <a:prstGeom prst="rect">
              <a:avLst/>
            </a:prstGeom>
            <a:solidFill>
              <a:schemeClr val="tx1"/>
            </a:solidFill>
          </p:spPr>
          <p:txBody>
            <a:bodyPr wrap="square" lIns="0" tIns="34290" rIns="0" bIns="34290" rtlCol="0">
              <a:spAutoFit/>
            </a:bodyPr>
            <a:lstStyle/>
            <a:p>
              <a:pPr algn="ctr"/>
              <a:r>
                <a:rPr lang="en-US" sz="1650" b="1" spc="-90" dirty="0">
                  <a:solidFill>
                    <a:srgbClr val="FFFFCC"/>
                  </a:solidFill>
                </a:rPr>
                <a:t>Voting</a:t>
              </a:r>
            </a:p>
          </p:txBody>
        </p:sp>
        <p:sp>
          <p:nvSpPr>
            <p:cNvPr id="9" name="TextBox 8">
              <a:extLst>
                <a:ext uri="{FF2B5EF4-FFF2-40B4-BE49-F238E27FC236}">
                  <a16:creationId xmlns:a16="http://schemas.microsoft.com/office/drawing/2014/main" id="{B19F45EB-D008-46D7-8D6A-5AAB29F6AFD9}"/>
                </a:ext>
              </a:extLst>
            </p:cNvPr>
            <p:cNvSpPr txBox="1"/>
            <p:nvPr/>
          </p:nvSpPr>
          <p:spPr>
            <a:xfrm rot="16200000">
              <a:off x="8243703" y="5343736"/>
              <a:ext cx="1495793" cy="363561"/>
            </a:xfrm>
            <a:prstGeom prst="rect">
              <a:avLst/>
            </a:prstGeom>
            <a:solidFill>
              <a:schemeClr val="tx1"/>
            </a:solidFill>
          </p:spPr>
          <p:txBody>
            <a:bodyPr wrap="square" rtlCol="0">
              <a:spAutoFit/>
            </a:bodyPr>
            <a:lstStyle/>
            <a:p>
              <a:pPr algn="ctr"/>
              <a:r>
                <a:rPr lang="en-US" b="1" dirty="0">
                  <a:solidFill>
                    <a:srgbClr val="FFFFCC"/>
                  </a:solidFill>
                </a:rPr>
                <a:t>Redistrict</a:t>
              </a:r>
            </a:p>
            <a:p>
              <a:pPr algn="ctr"/>
              <a:r>
                <a:rPr lang="en-US" b="1" dirty="0" err="1">
                  <a:solidFill>
                    <a:srgbClr val="FFFFCC"/>
                  </a:solidFill>
                </a:rPr>
                <a:t>ing</a:t>
              </a:r>
              <a:endParaRPr lang="en-US" b="1" dirty="0">
                <a:solidFill>
                  <a:srgbClr val="FFFFCC"/>
                </a:solidFill>
              </a:endParaRPr>
            </a:p>
          </p:txBody>
        </p:sp>
        <p:sp>
          <p:nvSpPr>
            <p:cNvPr id="10" name="TextBox 9">
              <a:extLst>
                <a:ext uri="{FF2B5EF4-FFF2-40B4-BE49-F238E27FC236}">
                  <a16:creationId xmlns:a16="http://schemas.microsoft.com/office/drawing/2014/main" id="{45EDE091-EC49-4B94-835D-D4389FB1021B}"/>
                </a:ext>
              </a:extLst>
            </p:cNvPr>
            <p:cNvSpPr txBox="1"/>
            <p:nvPr/>
          </p:nvSpPr>
          <p:spPr>
            <a:xfrm>
              <a:off x="7048499" y="6490496"/>
              <a:ext cx="3886200" cy="209015"/>
            </a:xfrm>
            <a:prstGeom prst="rect">
              <a:avLst/>
            </a:prstGeom>
            <a:solidFill>
              <a:schemeClr val="tx1"/>
            </a:solidFill>
          </p:spPr>
          <p:txBody>
            <a:bodyPr wrap="square" rtlCol="0">
              <a:spAutoFit/>
            </a:bodyPr>
            <a:lstStyle/>
            <a:p>
              <a:pPr algn="ctr"/>
              <a:endParaRPr lang="en-US" sz="750" b="1" dirty="0">
                <a:solidFill>
                  <a:srgbClr val="FFFFCC"/>
                </a:solidFill>
              </a:endParaRPr>
            </a:p>
          </p:txBody>
        </p:sp>
      </p:grpSp>
    </p:spTree>
    <p:extLst>
      <p:ext uri="{BB962C8B-B14F-4D97-AF65-F5344CB8AC3E}">
        <p14:creationId xmlns:p14="http://schemas.microsoft.com/office/powerpoint/2010/main" val="15550897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44C39-7BF2-4C86-B304-CD62D1271F00}"/>
              </a:ext>
            </a:extLst>
          </p:cNvPr>
          <p:cNvSpPr>
            <a:spLocks noGrp="1"/>
          </p:cNvSpPr>
          <p:nvPr>
            <p:ph type="title"/>
          </p:nvPr>
        </p:nvSpPr>
        <p:spPr/>
        <p:txBody>
          <a:bodyPr/>
          <a:lstStyle/>
          <a:p>
            <a:r>
              <a:rPr lang="en-US" dirty="0"/>
              <a:t>The Democracy Project</a:t>
            </a:r>
          </a:p>
        </p:txBody>
      </p:sp>
      <p:graphicFrame>
        <p:nvGraphicFramePr>
          <p:cNvPr id="4" name="Content Placeholder 3">
            <a:extLst>
              <a:ext uri="{FF2B5EF4-FFF2-40B4-BE49-F238E27FC236}">
                <a16:creationId xmlns:a16="http://schemas.microsoft.com/office/drawing/2014/main" id="{961D9675-8E87-4A98-B9D8-BE3F736F1018}"/>
              </a:ext>
            </a:extLst>
          </p:cNvPr>
          <p:cNvGraphicFramePr>
            <a:graphicFrameLocks noGrp="1"/>
          </p:cNvGraphicFramePr>
          <p:nvPr>
            <p:ph idx="1"/>
            <p:extLst>
              <p:ext uri="{D42A27DB-BD31-4B8C-83A1-F6EECF244321}">
                <p14:modId xmlns:p14="http://schemas.microsoft.com/office/powerpoint/2010/main" val="117436201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75061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1969-7A9A-48C8-A90A-E19538FE6B32}"/>
              </a:ext>
            </a:extLst>
          </p:cNvPr>
          <p:cNvSpPr>
            <a:spLocks noGrp="1"/>
          </p:cNvSpPr>
          <p:nvPr>
            <p:ph type="title"/>
          </p:nvPr>
        </p:nvSpPr>
        <p:spPr/>
        <p:txBody>
          <a:bodyPr/>
          <a:lstStyle/>
          <a:p>
            <a:r>
              <a:rPr lang="en-US" sz="2700" dirty="0"/>
              <a:t>Democracy Funders Collaborative Census Subgroup </a:t>
            </a:r>
          </a:p>
        </p:txBody>
      </p:sp>
      <p:sp>
        <p:nvSpPr>
          <p:cNvPr id="3" name="Content Placeholder 2">
            <a:extLst>
              <a:ext uri="{FF2B5EF4-FFF2-40B4-BE49-F238E27FC236}">
                <a16:creationId xmlns:a16="http://schemas.microsoft.com/office/drawing/2014/main" id="{6714FDE0-0053-4E7D-B2DA-F0809E4F161C}"/>
              </a:ext>
            </a:extLst>
          </p:cNvPr>
          <p:cNvSpPr>
            <a:spLocks noGrp="1"/>
          </p:cNvSpPr>
          <p:nvPr>
            <p:ph idx="1"/>
          </p:nvPr>
        </p:nvSpPr>
        <p:spPr/>
        <p:txBody>
          <a:bodyPr/>
          <a:lstStyle/>
          <a:p>
            <a:r>
              <a:rPr lang="en-US" sz="2100" dirty="0"/>
              <a:t>Annie E. Casey Foundation 		</a:t>
            </a:r>
          </a:p>
          <a:p>
            <a:r>
              <a:rPr lang="en-US" sz="2100" dirty="0"/>
              <a:t>Bauman Foundation </a:t>
            </a:r>
          </a:p>
          <a:p>
            <a:r>
              <a:rPr lang="en-US" sz="2100" dirty="0"/>
              <a:t>Carnegie Corporation Democracy Fund </a:t>
            </a:r>
          </a:p>
          <a:p>
            <a:r>
              <a:rPr lang="en-US" sz="2100" dirty="0"/>
              <a:t>Ford Foundation </a:t>
            </a:r>
          </a:p>
          <a:p>
            <a:r>
              <a:rPr lang="en-US" sz="2100" dirty="0"/>
              <a:t>The James Irvine Foundation 		</a:t>
            </a:r>
          </a:p>
          <a:p>
            <a:r>
              <a:rPr lang="en-US" sz="2100" dirty="0"/>
              <a:t>Joyce Foundation </a:t>
            </a:r>
          </a:p>
          <a:p>
            <a:r>
              <a:rPr lang="en-US" sz="2100" dirty="0"/>
              <a:t>JPB Foundation 			</a:t>
            </a:r>
          </a:p>
          <a:p>
            <a:r>
              <a:rPr lang="en-US" sz="2100" dirty="0"/>
              <a:t>Open Society Foundation </a:t>
            </a:r>
          </a:p>
          <a:p>
            <a:r>
              <a:rPr lang="en-US" sz="2100" dirty="0"/>
              <a:t>Wallace H. Coulter Foundation </a:t>
            </a:r>
          </a:p>
          <a:p>
            <a:r>
              <a:rPr lang="en-US" sz="2100" dirty="0"/>
              <a:t>Robert Wood Johnson Foundation		</a:t>
            </a:r>
          </a:p>
          <a:p>
            <a:r>
              <a:rPr lang="en-US" sz="2100" dirty="0"/>
              <a:t>The William and Flora Hewlett Foundation</a:t>
            </a:r>
          </a:p>
        </p:txBody>
      </p:sp>
    </p:spTree>
    <p:extLst>
      <p:ext uri="{BB962C8B-B14F-4D97-AF65-F5344CB8AC3E}">
        <p14:creationId xmlns:p14="http://schemas.microsoft.com/office/powerpoint/2010/main" val="36733796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D40A9-EC5F-4939-9CC4-7FAB0F558A02}"/>
              </a:ext>
            </a:extLst>
          </p:cNvPr>
          <p:cNvSpPr>
            <a:spLocks noGrp="1"/>
          </p:cNvSpPr>
          <p:nvPr>
            <p:ph type="title"/>
          </p:nvPr>
        </p:nvSpPr>
        <p:spPr/>
        <p:txBody>
          <a:bodyPr/>
          <a:lstStyle/>
          <a:p>
            <a:r>
              <a:rPr lang="en-US" b="1" dirty="0"/>
              <a:t>Pillar 1.  Census</a:t>
            </a:r>
          </a:p>
        </p:txBody>
      </p:sp>
      <p:sp>
        <p:nvSpPr>
          <p:cNvPr id="3" name="Content Placeholder 2">
            <a:extLst>
              <a:ext uri="{FF2B5EF4-FFF2-40B4-BE49-F238E27FC236}">
                <a16:creationId xmlns:a16="http://schemas.microsoft.com/office/drawing/2014/main" id="{1A29B899-4BF8-4529-B758-5E0D8D69BF8F}"/>
              </a:ext>
            </a:extLst>
          </p:cNvPr>
          <p:cNvSpPr>
            <a:spLocks noGrp="1"/>
          </p:cNvSpPr>
          <p:nvPr>
            <p:ph idx="1"/>
          </p:nvPr>
        </p:nvSpPr>
        <p:spPr/>
        <p:txBody>
          <a:bodyPr/>
          <a:lstStyle/>
          <a:p>
            <a:r>
              <a:rPr lang="en-US" dirty="0"/>
              <a:t>Persuade people who are hard-to-count to participate in the 2020 Decennial Census.</a:t>
            </a:r>
          </a:p>
        </p:txBody>
      </p:sp>
    </p:spTree>
    <p:extLst>
      <p:ext uri="{BB962C8B-B14F-4D97-AF65-F5344CB8AC3E}">
        <p14:creationId xmlns:p14="http://schemas.microsoft.com/office/powerpoint/2010/main" val="10808073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Census Counts 2020</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39" y="1066800"/>
            <a:ext cx="7543800" cy="345070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83400">
            <a:off x="1780832" y="3956231"/>
            <a:ext cx="807244" cy="1143000"/>
          </a:xfrm>
          <a:prstGeom prst="rect">
            <a:avLst/>
          </a:prstGeom>
        </p:spPr>
      </p:pic>
      <p:sp>
        <p:nvSpPr>
          <p:cNvPr id="9" name="TextBox 8"/>
          <p:cNvSpPr txBox="1"/>
          <p:nvPr/>
        </p:nvSpPr>
        <p:spPr>
          <a:xfrm>
            <a:off x="2590800" y="4740322"/>
            <a:ext cx="5562600" cy="1292662"/>
          </a:xfrm>
          <a:prstGeom prst="rect">
            <a:avLst/>
          </a:prstGeom>
          <a:noFill/>
        </p:spPr>
        <p:txBody>
          <a:bodyPr wrap="square" rtlCol="0">
            <a:spAutoFit/>
          </a:bodyPr>
          <a:lstStyle/>
          <a:p>
            <a:r>
              <a:rPr lang="en-US" sz="2600" b="1" dirty="0">
                <a:solidFill>
                  <a:srgbClr val="002060"/>
                </a:solidFill>
              </a:rPr>
              <a:t>visit </a:t>
            </a:r>
            <a:r>
              <a:rPr lang="en-US" sz="2600" b="1" u="sng" dirty="0">
                <a:solidFill>
                  <a:schemeClr val="accent1">
                    <a:lumMod val="75000"/>
                  </a:schemeClr>
                </a:solidFill>
                <a:hlinkClick r:id="rId5"/>
              </a:rPr>
              <a:t>www.CensusCounts.org</a:t>
            </a:r>
            <a:r>
              <a:rPr lang="en-US" sz="2600" b="1" dirty="0">
                <a:solidFill>
                  <a:srgbClr val="002060"/>
                </a:solidFill>
              </a:rPr>
              <a:t> - take the pledge to be counted and educate your community about the Census!</a:t>
            </a:r>
          </a:p>
        </p:txBody>
      </p:sp>
    </p:spTree>
    <p:extLst>
      <p:ext uri="{BB962C8B-B14F-4D97-AF65-F5344CB8AC3E}">
        <p14:creationId xmlns:p14="http://schemas.microsoft.com/office/powerpoint/2010/main" val="14736216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468018" y="1457305"/>
            <a:ext cx="2375335" cy="910995"/>
          </a:xfrm>
          <a:prstGeom prst="rect">
            <a:avLst/>
          </a:prstGeom>
        </p:spPr>
      </p:pic>
      <p:pic>
        <p:nvPicPr>
          <p:cNvPr id="8" name="image1.png"/>
          <p:cNvPicPr/>
          <p:nvPr/>
        </p:nvPicPr>
        <p:blipFill>
          <a:blip r:embed="rId4"/>
          <a:srcRect/>
          <a:stretch>
            <a:fillRect/>
          </a:stretch>
        </p:blipFill>
        <p:spPr>
          <a:xfrm>
            <a:off x="53316" y="94558"/>
            <a:ext cx="1932462" cy="896042"/>
          </a:xfrm>
          <a:prstGeom prst="rect">
            <a:avLst/>
          </a:prstGeom>
          <a:ln/>
        </p:spPr>
      </p:pic>
      <p:pic>
        <p:nvPicPr>
          <p:cNvPr id="2050" name="Picture 2"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9814" y="1643675"/>
            <a:ext cx="2132790" cy="8861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6575491" y="4132847"/>
            <a:ext cx="2165784" cy="990600"/>
          </a:xfrm>
          <a:prstGeom prst="rect">
            <a:avLst/>
          </a:prstGeom>
        </p:spPr>
      </p:pic>
      <p:pic>
        <p:nvPicPr>
          <p:cNvPr id="2052" name="Picture 4" descr="National LGBTQ Task For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306" y="4628147"/>
            <a:ext cx="1635825" cy="11419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8"/>
          <a:stretch>
            <a:fillRect/>
          </a:stretch>
        </p:blipFill>
        <p:spPr>
          <a:xfrm>
            <a:off x="1887144" y="3855445"/>
            <a:ext cx="1577180" cy="1065791"/>
          </a:xfrm>
          <a:prstGeom prst="rect">
            <a:avLst/>
          </a:prstGeom>
        </p:spPr>
      </p:pic>
      <p:pic>
        <p:nvPicPr>
          <p:cNvPr id="2054" name="Picture 6" descr="http://d3n8a8pro7vhmx.cloudfront.net/themes/5208a8c81ad07a28ce000002/attachments/original/1441915423/logo.png?14419154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74" y="3273846"/>
            <a:ext cx="1361996" cy="1354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0"/>
          <a:stretch>
            <a:fillRect/>
          </a:stretch>
        </p:blipFill>
        <p:spPr>
          <a:xfrm>
            <a:off x="100491" y="1254198"/>
            <a:ext cx="2350354" cy="1175177"/>
          </a:xfrm>
          <a:prstGeom prst="rect">
            <a:avLst/>
          </a:prstGeom>
        </p:spPr>
      </p:pic>
      <p:pic>
        <p:nvPicPr>
          <p:cNvPr id="12" name="Picture 11"/>
          <p:cNvPicPr>
            <a:picLocks noChangeAspect="1"/>
          </p:cNvPicPr>
          <p:nvPr/>
        </p:nvPicPr>
        <p:blipFill>
          <a:blip r:embed="rId11"/>
          <a:stretch>
            <a:fillRect/>
          </a:stretch>
        </p:blipFill>
        <p:spPr>
          <a:xfrm>
            <a:off x="7469228" y="2483366"/>
            <a:ext cx="1554146" cy="997365"/>
          </a:xfrm>
          <a:prstGeom prst="rect">
            <a:avLst/>
          </a:prstGeom>
        </p:spPr>
      </p:pic>
      <p:pic>
        <p:nvPicPr>
          <p:cNvPr id="2056" name="Picture 8" descr="ColorOfChange.com"/>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77185" y="2597403"/>
            <a:ext cx="1193032" cy="11059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3"/>
          <a:stretch>
            <a:fillRect/>
          </a:stretch>
        </p:blipFill>
        <p:spPr>
          <a:xfrm>
            <a:off x="539973" y="2518812"/>
            <a:ext cx="1802994" cy="682214"/>
          </a:xfrm>
          <a:prstGeom prst="rect">
            <a:avLst/>
          </a:prstGeom>
        </p:spPr>
      </p:pic>
      <p:pic>
        <p:nvPicPr>
          <p:cNvPr id="14" name="Picture 13"/>
          <p:cNvPicPr>
            <a:picLocks noChangeAspect="1"/>
          </p:cNvPicPr>
          <p:nvPr/>
        </p:nvPicPr>
        <p:blipFill>
          <a:blip r:embed="rId14"/>
          <a:stretch>
            <a:fillRect/>
          </a:stretch>
        </p:blipFill>
        <p:spPr>
          <a:xfrm>
            <a:off x="1985777" y="5314596"/>
            <a:ext cx="3343275" cy="490538"/>
          </a:xfrm>
          <a:prstGeom prst="rect">
            <a:avLst/>
          </a:prstGeom>
        </p:spPr>
      </p:pic>
      <p:pic>
        <p:nvPicPr>
          <p:cNvPr id="15" name="Picture 14"/>
          <p:cNvPicPr>
            <a:picLocks noChangeAspect="1"/>
          </p:cNvPicPr>
          <p:nvPr/>
        </p:nvPicPr>
        <p:blipFill>
          <a:blip r:embed="rId15"/>
          <a:stretch>
            <a:fillRect/>
          </a:stretch>
        </p:blipFill>
        <p:spPr>
          <a:xfrm>
            <a:off x="3788066" y="4197371"/>
            <a:ext cx="2131164" cy="685017"/>
          </a:xfrm>
          <a:prstGeom prst="rect">
            <a:avLst/>
          </a:prstGeom>
        </p:spPr>
      </p:pic>
      <p:pic>
        <p:nvPicPr>
          <p:cNvPr id="16" name="Picture 15"/>
          <p:cNvPicPr>
            <a:picLocks noChangeAspect="1"/>
          </p:cNvPicPr>
          <p:nvPr/>
        </p:nvPicPr>
        <p:blipFill>
          <a:blip r:embed="rId16"/>
          <a:stretch>
            <a:fillRect/>
          </a:stretch>
        </p:blipFill>
        <p:spPr>
          <a:xfrm>
            <a:off x="5590391" y="5235321"/>
            <a:ext cx="3438525" cy="633413"/>
          </a:xfrm>
          <a:prstGeom prst="rect">
            <a:avLst/>
          </a:prstGeom>
        </p:spPr>
      </p:pic>
      <p:pic>
        <p:nvPicPr>
          <p:cNvPr id="2058" name="Picture 10" descr="FIRM - Fair Immigration Reform Movemen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427057" y="1342240"/>
            <a:ext cx="1101253" cy="11411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8"/>
          <a:stretch>
            <a:fillRect/>
          </a:stretch>
        </p:blipFill>
        <p:spPr>
          <a:xfrm>
            <a:off x="6013436" y="3162853"/>
            <a:ext cx="1466463" cy="788143"/>
          </a:xfrm>
          <a:prstGeom prst="rect">
            <a:avLst/>
          </a:prstGeom>
        </p:spPr>
      </p:pic>
      <p:sp>
        <p:nvSpPr>
          <p:cNvPr id="19" name="Title 1"/>
          <p:cNvSpPr>
            <a:spLocks noGrp="1"/>
          </p:cNvSpPr>
          <p:nvPr>
            <p:ph type="title"/>
          </p:nvPr>
        </p:nvSpPr>
        <p:spPr>
          <a:xfrm>
            <a:off x="1792033" y="318037"/>
            <a:ext cx="5447219" cy="762000"/>
          </a:xfrm>
        </p:spPr>
        <p:txBody>
          <a:bodyPr>
            <a:noAutofit/>
          </a:bodyPr>
          <a:lstStyle/>
          <a:p>
            <a:br>
              <a:rPr lang="en-US" sz="3200" dirty="0">
                <a:hlinkClick r:id="rId19"/>
              </a:rPr>
            </a:br>
            <a:r>
              <a:rPr lang="en-US" sz="3200" dirty="0">
                <a:hlinkClick r:id="rId19"/>
              </a:rPr>
              <a:t>https://censuscounts.org</a:t>
            </a:r>
            <a:br>
              <a:rPr lang="en-US" sz="4800" dirty="0"/>
            </a:br>
            <a:endParaRPr lang="en-US" sz="4600" dirty="0"/>
          </a:p>
        </p:txBody>
      </p:sp>
      <p:pic>
        <p:nvPicPr>
          <p:cNvPr id="2" name="Picture 1"/>
          <p:cNvPicPr>
            <a:picLocks noChangeAspect="1"/>
          </p:cNvPicPr>
          <p:nvPr/>
        </p:nvPicPr>
        <p:blipFill rotWithShape="1">
          <a:blip r:embed="rId20" cstate="print">
            <a:extLst>
              <a:ext uri="{28A0092B-C50C-407E-A947-70E740481C1C}">
                <a14:useLocalDpi xmlns:a14="http://schemas.microsoft.com/office/drawing/2010/main" val="0"/>
              </a:ext>
            </a:extLst>
          </a:blip>
          <a:srcRect t="21704" b="23771"/>
          <a:stretch/>
        </p:blipFill>
        <p:spPr>
          <a:xfrm>
            <a:off x="3868726" y="2927580"/>
            <a:ext cx="1876996" cy="1023416"/>
          </a:xfrm>
          <a:prstGeom prst="rect">
            <a:avLst/>
          </a:prstGeom>
        </p:spPr>
      </p:pic>
      <p:sp>
        <p:nvSpPr>
          <p:cNvPr id="5" name="TextBox 4">
            <a:extLst>
              <a:ext uri="{FF2B5EF4-FFF2-40B4-BE49-F238E27FC236}">
                <a16:creationId xmlns:a16="http://schemas.microsoft.com/office/drawing/2014/main" id="{25A28BB0-CC29-4B46-8761-457B6CA0B676}"/>
              </a:ext>
            </a:extLst>
          </p:cNvPr>
          <p:cNvSpPr txBox="1"/>
          <p:nvPr/>
        </p:nvSpPr>
        <p:spPr>
          <a:xfrm>
            <a:off x="426944" y="6324600"/>
            <a:ext cx="6041074" cy="369332"/>
          </a:xfrm>
          <a:prstGeom prst="rect">
            <a:avLst/>
          </a:prstGeom>
          <a:noFill/>
        </p:spPr>
        <p:txBody>
          <a:bodyPr wrap="square" rtlCol="0">
            <a:spAutoFit/>
          </a:bodyPr>
          <a:lstStyle/>
          <a:p>
            <a:r>
              <a:rPr lang="en-US" dirty="0">
                <a:hlinkClick r:id="rId21"/>
              </a:rPr>
              <a:t>http://www.cencomfut.com/Census2020.html</a:t>
            </a:r>
            <a:r>
              <a:rPr lang="en-US" dirty="0"/>
              <a:t> for list of hubs</a:t>
            </a:r>
          </a:p>
        </p:txBody>
      </p:sp>
    </p:spTree>
    <p:extLst>
      <p:ext uri="{BB962C8B-B14F-4D97-AF65-F5344CB8AC3E}">
        <p14:creationId xmlns:p14="http://schemas.microsoft.com/office/powerpoint/2010/main" val="20271922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US" sz="4000" dirty="0"/>
              <a:t>Finding The Hard To Count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5174" y="914400"/>
            <a:ext cx="6297225" cy="4271219"/>
          </a:xfrm>
          <a:ln w="12700">
            <a:solidFill>
              <a:schemeClr val="accent1"/>
            </a:solidFill>
          </a:ln>
        </p:spPr>
      </p:pic>
      <p:sp>
        <p:nvSpPr>
          <p:cNvPr id="5" name="Rectangle 4"/>
          <p:cNvSpPr/>
          <p:nvPr/>
        </p:nvSpPr>
        <p:spPr>
          <a:xfrm>
            <a:off x="38100" y="5425921"/>
            <a:ext cx="9067800" cy="425758"/>
          </a:xfrm>
          <a:prstGeom prst="rect">
            <a:avLst/>
          </a:prstGeom>
        </p:spPr>
        <p:txBody>
          <a:bodyPr wrap="square">
            <a:spAutoFit/>
          </a:bodyPr>
          <a:lstStyle/>
          <a:p>
            <a:pPr algn="ctr">
              <a:lnSpc>
                <a:spcPts val="2600"/>
              </a:lnSpc>
            </a:pPr>
            <a:r>
              <a:rPr lang="en-US" altLang="en-US" sz="2400" dirty="0">
                <a:solidFill>
                  <a:prstClr val="black"/>
                </a:solidFill>
                <a:hlinkClick r:id="rId4"/>
              </a:rPr>
              <a:t>www.CensusHardToCountMaps2020.us</a:t>
            </a:r>
            <a:r>
              <a:rPr lang="en-US" altLang="en-US" sz="2400" dirty="0">
                <a:solidFill>
                  <a:prstClr val="black"/>
                </a:solidFill>
              </a:rPr>
              <a:t> </a:t>
            </a:r>
          </a:p>
        </p:txBody>
      </p:sp>
    </p:spTree>
    <p:extLst>
      <p:ext uri="{BB962C8B-B14F-4D97-AF65-F5344CB8AC3E}">
        <p14:creationId xmlns:p14="http://schemas.microsoft.com/office/powerpoint/2010/main" val="5009031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7027"/>
          </a:xfrm>
        </p:spPr>
        <p:txBody>
          <a:bodyPr>
            <a:normAutofit fontScale="90000"/>
          </a:bodyPr>
          <a:lstStyle/>
          <a:p>
            <a:r>
              <a:rPr lang="en-US" dirty="0">
                <a:hlinkClick r:id="rId2"/>
              </a:rPr>
              <a:t>www.Census.gov/ROAM</a:t>
            </a:r>
            <a:br>
              <a:rPr lang="en-US" dirty="0"/>
            </a:br>
            <a:endParaRPr lang="en-US" dirty="0"/>
          </a:p>
        </p:txBody>
      </p:sp>
      <p:pic>
        <p:nvPicPr>
          <p:cNvPr id="7" name="Picture 6" descr="A picture containing text&#10;&#10;Description automatically generated">
            <a:extLst>
              <a:ext uri="{FF2B5EF4-FFF2-40B4-BE49-F238E27FC236}">
                <a16:creationId xmlns:a16="http://schemas.microsoft.com/office/drawing/2014/main" id="{31390FE1-1FDF-4AD4-AE44-C65B248F5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17" y="1071665"/>
            <a:ext cx="8633653" cy="4499657"/>
          </a:xfrm>
          <a:prstGeom prst="rect">
            <a:avLst/>
          </a:prstGeom>
        </p:spPr>
      </p:pic>
      <p:pic>
        <p:nvPicPr>
          <p:cNvPr id="5" name="Picture 4"/>
          <p:cNvPicPr>
            <a:picLocks noChangeAspect="1"/>
          </p:cNvPicPr>
          <p:nvPr/>
        </p:nvPicPr>
        <p:blipFill>
          <a:blip r:embed="rId4"/>
          <a:stretch>
            <a:fillRect/>
          </a:stretch>
        </p:blipFill>
        <p:spPr>
          <a:xfrm>
            <a:off x="914400" y="3657600"/>
            <a:ext cx="2252192" cy="1552575"/>
          </a:xfrm>
          <a:prstGeom prst="rect">
            <a:avLst/>
          </a:prstGeom>
        </p:spPr>
      </p:pic>
    </p:spTree>
    <p:extLst>
      <p:ext uri="{BB962C8B-B14F-4D97-AF65-F5344CB8AC3E}">
        <p14:creationId xmlns:p14="http://schemas.microsoft.com/office/powerpoint/2010/main" val="14579988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 Concerns &amp; Answers</a:t>
            </a:r>
          </a:p>
        </p:txBody>
      </p:sp>
      <p:sp>
        <p:nvSpPr>
          <p:cNvPr id="3" name="Content Placeholder 2"/>
          <p:cNvSpPr>
            <a:spLocks noGrp="1"/>
          </p:cNvSpPr>
          <p:nvPr>
            <p:ph idx="1"/>
          </p:nvPr>
        </p:nvSpPr>
        <p:spPr/>
        <p:txBody>
          <a:bodyPr>
            <a:normAutofit/>
          </a:bodyPr>
          <a:lstStyle/>
          <a:p>
            <a:pPr>
              <a:spcAft>
                <a:spcPts val="1200"/>
              </a:spcAft>
            </a:pPr>
            <a:r>
              <a:rPr lang="en-US" dirty="0"/>
              <a:t>Why is the Census important?</a:t>
            </a:r>
            <a:endParaRPr lang="en-US" sz="2400" dirty="0"/>
          </a:p>
          <a:p>
            <a:pPr lvl="1">
              <a:spcAft>
                <a:spcPts val="300"/>
              </a:spcAft>
              <a:buFont typeface="Wingdings" panose="05000000000000000000" pitchFamily="2" charset="2"/>
              <a:buChar char="ü"/>
            </a:pPr>
            <a:r>
              <a:rPr lang="en-US" dirty="0"/>
              <a:t>The Census helps the community get its fair share of federal and state resources, especially for children.</a:t>
            </a:r>
          </a:p>
          <a:p>
            <a:pPr lvl="2"/>
            <a:r>
              <a:rPr lang="en-US" dirty="0"/>
              <a:t>Specific programs such as LIHEAP, Head Start, WIC, etc.</a:t>
            </a:r>
          </a:p>
          <a:p>
            <a:pPr lvl="2"/>
            <a:r>
              <a:rPr lang="en-US" dirty="0"/>
              <a:t>For every person not counted, it is estimated our communities could lose an average of $2,400 per person of funding for each of the next ten years</a:t>
            </a:r>
          </a:p>
        </p:txBody>
      </p:sp>
    </p:spTree>
    <p:extLst>
      <p:ext uri="{BB962C8B-B14F-4D97-AF65-F5344CB8AC3E}">
        <p14:creationId xmlns:p14="http://schemas.microsoft.com/office/powerpoint/2010/main" val="2940031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8E95-2B43-482E-84F4-626F5A41DD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E99F1A-E58B-4445-812A-2FCDD8F62AD9}"/>
              </a:ext>
            </a:extLst>
          </p:cNvPr>
          <p:cNvSpPr>
            <a:spLocks noGrp="1"/>
          </p:cNvSpPr>
          <p:nvPr>
            <p:ph idx="1"/>
          </p:nvPr>
        </p:nvSpPr>
        <p:spPr/>
        <p:txBody>
          <a:bodyPr/>
          <a:lstStyle/>
          <a:p>
            <a:endParaRPr lang="en-US" dirty="0"/>
          </a:p>
        </p:txBody>
      </p:sp>
      <p:pic>
        <p:nvPicPr>
          <p:cNvPr id="1026" name="Picture 2" descr="image001">
            <a:extLst>
              <a:ext uri="{FF2B5EF4-FFF2-40B4-BE49-F238E27FC236}">
                <a16:creationId xmlns:a16="http://schemas.microsoft.com/office/drawing/2014/main" id="{5E5618D9-8AB6-4807-8716-D087C1B24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763"/>
            <a:ext cx="9305925"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46540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Concerns &amp; Answers</a:t>
            </a:r>
          </a:p>
        </p:txBody>
      </p:sp>
      <p:sp>
        <p:nvSpPr>
          <p:cNvPr id="3" name="Content Placeholder 2"/>
          <p:cNvSpPr>
            <a:spLocks noGrp="1"/>
          </p:cNvSpPr>
          <p:nvPr>
            <p:ph idx="1"/>
          </p:nvPr>
        </p:nvSpPr>
        <p:spPr>
          <a:xfrm>
            <a:off x="457200" y="1447800"/>
            <a:ext cx="8229600" cy="4525963"/>
          </a:xfrm>
        </p:spPr>
        <p:txBody>
          <a:bodyPr>
            <a:normAutofit/>
          </a:bodyPr>
          <a:lstStyle/>
          <a:p>
            <a:pPr>
              <a:spcAft>
                <a:spcPts val="1200"/>
              </a:spcAft>
            </a:pPr>
            <a:r>
              <a:rPr lang="en-US" dirty="0"/>
              <a:t>Do I participate if I am not a citizen?</a:t>
            </a:r>
          </a:p>
          <a:p>
            <a:pPr lvl="1">
              <a:buFont typeface="Wingdings" panose="05000000000000000000" pitchFamily="2" charset="2"/>
              <a:buChar char="ü"/>
            </a:pPr>
            <a:r>
              <a:rPr lang="en-US" dirty="0"/>
              <a:t>Yes, the US Constitution says that the Census should count </a:t>
            </a:r>
            <a:r>
              <a:rPr lang="en-US" i="1" u="sng" dirty="0"/>
              <a:t>every person</a:t>
            </a:r>
            <a:r>
              <a:rPr lang="en-US" dirty="0"/>
              <a:t>,</a:t>
            </a:r>
            <a:r>
              <a:rPr lang="en-US" i="1" dirty="0"/>
              <a:t> </a:t>
            </a:r>
            <a:r>
              <a:rPr lang="en-US" dirty="0"/>
              <a:t>whether citizen or not. </a:t>
            </a:r>
          </a:p>
          <a:p>
            <a:pPr lvl="2">
              <a:spcBef>
                <a:spcPts val="1200"/>
              </a:spcBef>
            </a:pPr>
            <a:r>
              <a:rPr lang="en-US" dirty="0"/>
              <a:t>Federal money and creation of districts are both based on total size of </a:t>
            </a:r>
            <a:r>
              <a:rPr lang="en-US" i="1" u="sng" dirty="0"/>
              <a:t>population</a:t>
            </a:r>
            <a:r>
              <a:rPr lang="en-US" dirty="0"/>
              <a:t>, not just citizens.</a:t>
            </a:r>
          </a:p>
          <a:p>
            <a:pPr lvl="2">
              <a:spcBef>
                <a:spcPts val="1200"/>
              </a:spcBef>
            </a:pPr>
            <a:r>
              <a:rPr lang="en-US" dirty="0"/>
              <a:t>There a number of safeguards in place to protect the privacy of data people provide to the census, including citizenship status.</a:t>
            </a:r>
          </a:p>
        </p:txBody>
      </p:sp>
    </p:spTree>
    <p:extLst>
      <p:ext uri="{BB962C8B-B14F-4D97-AF65-F5344CB8AC3E}">
        <p14:creationId xmlns:p14="http://schemas.microsoft.com/office/powerpoint/2010/main" val="29668065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t>Common Concerns &amp; Answers</a:t>
            </a:r>
          </a:p>
        </p:txBody>
      </p:sp>
      <p:sp>
        <p:nvSpPr>
          <p:cNvPr id="3" name="Content Placeholder 2"/>
          <p:cNvSpPr>
            <a:spLocks noGrp="1"/>
          </p:cNvSpPr>
          <p:nvPr>
            <p:ph idx="1"/>
          </p:nvPr>
        </p:nvSpPr>
        <p:spPr>
          <a:xfrm>
            <a:off x="228600" y="1066800"/>
            <a:ext cx="8686800" cy="4876800"/>
          </a:xfrm>
        </p:spPr>
        <p:txBody>
          <a:bodyPr>
            <a:normAutofit/>
          </a:bodyPr>
          <a:lstStyle/>
          <a:p>
            <a:pPr>
              <a:spcAft>
                <a:spcPts val="1200"/>
              </a:spcAft>
            </a:pPr>
            <a:r>
              <a:rPr lang="en-US" dirty="0"/>
              <a:t>Do they come to my house?</a:t>
            </a:r>
          </a:p>
          <a:p>
            <a:pPr lvl="1">
              <a:spcAft>
                <a:spcPts val="600"/>
              </a:spcAft>
              <a:buFont typeface="Wingdings" panose="05000000000000000000" pitchFamily="2" charset="2"/>
              <a:buChar char="ü"/>
            </a:pPr>
            <a:r>
              <a:rPr lang="en-US" dirty="0"/>
              <a:t>If you do not complete the Census form by the due date, a census staff member will visit your home to conduct the census in person. They will not enter your home.</a:t>
            </a:r>
          </a:p>
          <a:p>
            <a:pPr lvl="2">
              <a:spcAft>
                <a:spcPts val="600"/>
              </a:spcAft>
            </a:pPr>
            <a:r>
              <a:rPr lang="en-US" dirty="0"/>
              <a:t>You will get a letter in the mail, with instructions on how and when to complete the census</a:t>
            </a:r>
          </a:p>
          <a:p>
            <a:pPr lvl="2">
              <a:spcAft>
                <a:spcPts val="600"/>
              </a:spcAft>
            </a:pPr>
            <a:r>
              <a:rPr lang="en-US" dirty="0"/>
              <a:t>Census Bureau staff who have access to personal information are sworn to life to protect confidentiality </a:t>
            </a:r>
          </a:p>
        </p:txBody>
      </p:sp>
    </p:spTree>
    <p:extLst>
      <p:ext uri="{BB962C8B-B14F-4D97-AF65-F5344CB8AC3E}">
        <p14:creationId xmlns:p14="http://schemas.microsoft.com/office/powerpoint/2010/main" val="30073579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Concerns and Answers</a:t>
            </a:r>
          </a:p>
        </p:txBody>
      </p:sp>
      <p:sp>
        <p:nvSpPr>
          <p:cNvPr id="3" name="Content Placeholder 2"/>
          <p:cNvSpPr>
            <a:spLocks noGrp="1"/>
          </p:cNvSpPr>
          <p:nvPr>
            <p:ph idx="1"/>
          </p:nvPr>
        </p:nvSpPr>
        <p:spPr/>
        <p:txBody>
          <a:bodyPr>
            <a:normAutofit/>
          </a:bodyPr>
          <a:lstStyle/>
          <a:p>
            <a:pPr>
              <a:spcAft>
                <a:spcPts val="1200"/>
              </a:spcAft>
            </a:pPr>
            <a:r>
              <a:rPr lang="en-US" dirty="0"/>
              <a:t>Is it safe for me to provide my information?</a:t>
            </a:r>
          </a:p>
          <a:p>
            <a:pPr lvl="1">
              <a:buFont typeface="Wingdings" panose="05000000000000000000" pitchFamily="2" charset="2"/>
              <a:buChar char="ü"/>
            </a:pPr>
            <a:r>
              <a:rPr lang="en-US" dirty="0"/>
              <a:t>Yes. </a:t>
            </a:r>
          </a:p>
          <a:p>
            <a:pPr lvl="2"/>
            <a:r>
              <a:rPr lang="en-US" dirty="0"/>
              <a:t>Under the law, Census data can only be used for statistical purposes. </a:t>
            </a:r>
          </a:p>
          <a:p>
            <a:pPr lvl="2"/>
            <a:r>
              <a:rPr lang="en-US" dirty="0"/>
              <a:t>Personal census information cannot be disclosed for 72 years (including names, addresses, and telephone numbers, and citizenship status)</a:t>
            </a:r>
          </a:p>
          <a:p>
            <a:pPr lvl="2"/>
            <a:r>
              <a:rPr lang="en-US" dirty="0"/>
              <a:t>Census Bureau staff who have access to personal information are sworn for life to protect confidentiality.  (Title 13 of the USC)</a:t>
            </a:r>
          </a:p>
          <a:p>
            <a:pPr lvl="2"/>
            <a:endParaRPr lang="en-US" dirty="0"/>
          </a:p>
          <a:p>
            <a:pPr lvl="2"/>
            <a:endParaRPr lang="en-US" dirty="0"/>
          </a:p>
        </p:txBody>
      </p:sp>
    </p:spTree>
    <p:extLst>
      <p:ext uri="{BB962C8B-B14F-4D97-AF65-F5344CB8AC3E}">
        <p14:creationId xmlns:p14="http://schemas.microsoft.com/office/powerpoint/2010/main" val="4615527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Concerns and Answers</a:t>
            </a:r>
          </a:p>
        </p:txBody>
      </p:sp>
      <p:sp>
        <p:nvSpPr>
          <p:cNvPr id="3" name="Content Placeholder 2"/>
          <p:cNvSpPr>
            <a:spLocks noGrp="1"/>
          </p:cNvSpPr>
          <p:nvPr>
            <p:ph idx="1"/>
          </p:nvPr>
        </p:nvSpPr>
        <p:spPr/>
        <p:txBody>
          <a:bodyPr>
            <a:normAutofit/>
          </a:bodyPr>
          <a:lstStyle/>
          <a:p>
            <a:pPr>
              <a:spcAft>
                <a:spcPts val="1200"/>
              </a:spcAft>
            </a:pPr>
            <a:r>
              <a:rPr lang="en-US" dirty="0"/>
              <a:t>Can I help someone fill out their census form?</a:t>
            </a:r>
          </a:p>
          <a:p>
            <a:pPr lvl="1">
              <a:buFont typeface="Wingdings" panose="05000000000000000000" pitchFamily="2" charset="2"/>
              <a:buChar char="ü"/>
            </a:pPr>
            <a:r>
              <a:rPr lang="en-US" dirty="0"/>
              <a:t>Yes., up to a point.</a:t>
            </a:r>
          </a:p>
          <a:p>
            <a:pPr lvl="2"/>
            <a:r>
              <a:rPr lang="en-US" dirty="0"/>
              <a:t>As a CAA staff member, you CAN help a person get online and pull up the proper form. </a:t>
            </a:r>
          </a:p>
          <a:p>
            <a:pPr lvl="2"/>
            <a:r>
              <a:rPr lang="en-US" dirty="0"/>
              <a:t>You can sit with a person and read the informational form with them prior to their completing it. </a:t>
            </a:r>
          </a:p>
          <a:p>
            <a:pPr lvl="2"/>
            <a:r>
              <a:rPr lang="en-US" dirty="0"/>
              <a:t>You </a:t>
            </a:r>
            <a:r>
              <a:rPr lang="en-US" dirty="0">
                <a:solidFill>
                  <a:srgbClr val="FF0000"/>
                </a:solidFill>
              </a:rPr>
              <a:t>CANNOT</a:t>
            </a:r>
            <a:r>
              <a:rPr lang="en-US" dirty="0"/>
              <a:t> fill out the form for them or watch them fill it out.  A family member can help them fill out the form online or on paper, or they can call the 800 number and provide their information over the phone. </a:t>
            </a:r>
          </a:p>
        </p:txBody>
      </p:sp>
    </p:spTree>
    <p:extLst>
      <p:ext uri="{BB962C8B-B14F-4D97-AF65-F5344CB8AC3E}">
        <p14:creationId xmlns:p14="http://schemas.microsoft.com/office/powerpoint/2010/main" val="12462388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2EF74-AE2F-45BB-ADE1-914D568892E0}"/>
              </a:ext>
            </a:extLst>
          </p:cNvPr>
          <p:cNvSpPr>
            <a:spLocks noGrp="1"/>
          </p:cNvSpPr>
          <p:nvPr>
            <p:ph type="title"/>
          </p:nvPr>
        </p:nvSpPr>
        <p:spPr/>
        <p:txBody>
          <a:bodyPr/>
          <a:lstStyle/>
          <a:p>
            <a:r>
              <a:rPr lang="en-US" dirty="0"/>
              <a:t>More on messaging</a:t>
            </a:r>
          </a:p>
        </p:txBody>
      </p:sp>
      <p:sp>
        <p:nvSpPr>
          <p:cNvPr id="3" name="Content Placeholder 2">
            <a:extLst>
              <a:ext uri="{FF2B5EF4-FFF2-40B4-BE49-F238E27FC236}">
                <a16:creationId xmlns:a16="http://schemas.microsoft.com/office/drawing/2014/main" id="{B091A067-9487-450F-AF66-BC31B827C0C4}"/>
              </a:ext>
            </a:extLst>
          </p:cNvPr>
          <p:cNvSpPr>
            <a:spLocks noGrp="1"/>
          </p:cNvSpPr>
          <p:nvPr>
            <p:ph idx="1"/>
          </p:nvPr>
        </p:nvSpPr>
        <p:spPr/>
        <p:txBody>
          <a:bodyPr/>
          <a:lstStyle/>
          <a:p>
            <a:r>
              <a:rPr lang="en-US" dirty="0"/>
              <a:t>Bureau info “Census Barriers Attitudes and Motivators Study” </a:t>
            </a:r>
            <a:r>
              <a:rPr lang="en-US" dirty="0">
                <a:hlinkClick r:id="rId2"/>
              </a:rPr>
              <a:t>https://www.census.gov/programs-surveys/decennial-census/2020-census/research-testing/communications-research/2020_cbams.html</a:t>
            </a:r>
            <a:r>
              <a:rPr lang="en-US" dirty="0"/>
              <a:t> </a:t>
            </a:r>
          </a:p>
          <a:p>
            <a:r>
              <a:rPr lang="en-US" dirty="0"/>
              <a:t>New info from other hubs</a:t>
            </a:r>
          </a:p>
          <a:p>
            <a:r>
              <a:rPr lang="en-US" dirty="0"/>
              <a:t>New videos</a:t>
            </a:r>
          </a:p>
          <a:p>
            <a:endParaRPr lang="en-US" dirty="0"/>
          </a:p>
        </p:txBody>
      </p:sp>
    </p:spTree>
    <p:extLst>
      <p:ext uri="{BB962C8B-B14F-4D97-AF65-F5344CB8AC3E}">
        <p14:creationId xmlns:p14="http://schemas.microsoft.com/office/powerpoint/2010/main" val="15053803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F614-EEE4-4FFB-932E-916488E889C8}"/>
              </a:ext>
            </a:extLst>
          </p:cNvPr>
          <p:cNvSpPr>
            <a:spLocks noGrp="1"/>
          </p:cNvSpPr>
          <p:nvPr>
            <p:ph type="title"/>
          </p:nvPr>
        </p:nvSpPr>
        <p:spPr/>
        <p:txBody>
          <a:bodyPr/>
          <a:lstStyle/>
          <a:p>
            <a:r>
              <a:rPr lang="en-US" dirty="0"/>
              <a:t>Facebook/Instagram policy</a:t>
            </a:r>
          </a:p>
        </p:txBody>
      </p:sp>
      <p:sp>
        <p:nvSpPr>
          <p:cNvPr id="3" name="Content Placeholder 2">
            <a:extLst>
              <a:ext uri="{FF2B5EF4-FFF2-40B4-BE49-F238E27FC236}">
                <a16:creationId xmlns:a16="http://schemas.microsoft.com/office/drawing/2014/main" id="{31EFAE9A-7EE9-43CB-9C1A-FEBF3885CD71}"/>
              </a:ext>
            </a:extLst>
          </p:cNvPr>
          <p:cNvSpPr>
            <a:spLocks noGrp="1"/>
          </p:cNvSpPr>
          <p:nvPr>
            <p:ph idx="1"/>
          </p:nvPr>
        </p:nvSpPr>
        <p:spPr/>
        <p:txBody>
          <a:bodyPr>
            <a:normAutofit fontScale="70000" lnSpcReduction="20000"/>
          </a:bodyPr>
          <a:lstStyle/>
          <a:p>
            <a:r>
              <a:rPr lang="en-US" dirty="0"/>
              <a:t>Our census interference policy will prohibit:</a:t>
            </a:r>
          </a:p>
          <a:p>
            <a:r>
              <a:rPr lang="en-US" dirty="0"/>
              <a:t>Misrepresentation of the dates, locations, times and methods for census participation;</a:t>
            </a:r>
          </a:p>
          <a:p>
            <a:r>
              <a:rPr lang="en-US" dirty="0"/>
              <a:t>Misrepresentation of who can participate in the census and what information and/or materials must be provided in order to participate;</a:t>
            </a:r>
          </a:p>
          <a:p>
            <a:r>
              <a:rPr lang="en-US" dirty="0"/>
              <a:t>Content stating that census participation may or will result in law enforcement consequences; </a:t>
            </a:r>
          </a:p>
          <a:p>
            <a:r>
              <a:rPr lang="en-US" dirty="0"/>
              <a:t>Misrepresentation of government involvement in the census, including that an individual’s census information will be shared with another government agency; and </a:t>
            </a:r>
          </a:p>
          <a:p>
            <a:r>
              <a:rPr lang="en-US" dirty="0"/>
              <a:t>Calls for coordinated interference that would affect an individual’s ability to participate in the census, enforcement of which often requires additional information and context.</a:t>
            </a:r>
          </a:p>
          <a:p>
            <a:endParaRPr lang="en-US" dirty="0"/>
          </a:p>
        </p:txBody>
      </p:sp>
    </p:spTree>
    <p:extLst>
      <p:ext uri="{BB962C8B-B14F-4D97-AF65-F5344CB8AC3E}">
        <p14:creationId xmlns:p14="http://schemas.microsoft.com/office/powerpoint/2010/main" val="33266521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530F-4C83-4A7A-9D34-AC97CE647687}"/>
              </a:ext>
            </a:extLst>
          </p:cNvPr>
          <p:cNvSpPr>
            <a:spLocks noGrp="1"/>
          </p:cNvSpPr>
          <p:nvPr>
            <p:ph type="title"/>
          </p:nvPr>
        </p:nvSpPr>
        <p:spPr/>
        <p:txBody>
          <a:bodyPr/>
          <a:lstStyle/>
          <a:p>
            <a:r>
              <a:rPr lang="en-US" dirty="0"/>
              <a:t>For rumors.  </a:t>
            </a:r>
            <a:r>
              <a:rPr lang="en-US" dirty="0">
                <a:hlinkClick r:id="rId2"/>
              </a:rPr>
              <a:t>Rumors@census.gov</a:t>
            </a:r>
            <a:r>
              <a:rPr lang="en-US" dirty="0"/>
              <a:t> </a:t>
            </a:r>
          </a:p>
        </p:txBody>
      </p:sp>
      <p:sp>
        <p:nvSpPr>
          <p:cNvPr id="3" name="Content Placeholder 2">
            <a:extLst>
              <a:ext uri="{FF2B5EF4-FFF2-40B4-BE49-F238E27FC236}">
                <a16:creationId xmlns:a16="http://schemas.microsoft.com/office/drawing/2014/main" id="{690B7E4C-22B6-41A5-8EE0-6C417E4AF860}"/>
              </a:ext>
            </a:extLst>
          </p:cNvPr>
          <p:cNvSpPr>
            <a:spLocks noGrp="1"/>
          </p:cNvSpPr>
          <p:nvPr>
            <p:ph idx="1"/>
          </p:nvPr>
        </p:nvSpPr>
        <p:spPr/>
        <p:txBody>
          <a:bodyPr>
            <a:noAutofit/>
          </a:bodyPr>
          <a:lstStyle/>
          <a:p>
            <a:r>
              <a:rPr lang="en-US" sz="2700" dirty="0"/>
              <a:t> Lawyers’ Committee: (888)-COUNT20 or (888)-268-6820 </a:t>
            </a:r>
          </a:p>
          <a:p>
            <a:r>
              <a:rPr lang="en-US" sz="2700" dirty="0"/>
              <a:t>Arab American Institute: (833) 333-6864; (833)-3DDOUNI</a:t>
            </a:r>
          </a:p>
          <a:p>
            <a:pPr marL="0" indent="0">
              <a:buNone/>
            </a:pPr>
            <a:r>
              <a:rPr lang="en-US" sz="2700" dirty="0"/>
              <a:t>● Asian Americans Advancing Justice AAJC: (844) 2020-API or (844) 202-0274 </a:t>
            </a:r>
          </a:p>
          <a:p>
            <a:pPr marL="0" indent="0">
              <a:buNone/>
            </a:pPr>
            <a:r>
              <a:rPr lang="en-US" sz="2700" dirty="0"/>
              <a:t>● NALEO Educational Fund: (877)-EL-CENSO or (877)-352-3676 </a:t>
            </a:r>
          </a:p>
        </p:txBody>
      </p:sp>
    </p:spTree>
    <p:extLst>
      <p:ext uri="{BB962C8B-B14F-4D97-AF65-F5344CB8AC3E}">
        <p14:creationId xmlns:p14="http://schemas.microsoft.com/office/powerpoint/2010/main" val="18184556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AC056-664C-47D1-8063-69E6B77F4FF4}"/>
              </a:ext>
            </a:extLst>
          </p:cNvPr>
          <p:cNvSpPr>
            <a:spLocks noGrp="1"/>
          </p:cNvSpPr>
          <p:nvPr>
            <p:ph type="title"/>
          </p:nvPr>
        </p:nvSpPr>
        <p:spPr/>
        <p:txBody>
          <a:bodyPr>
            <a:normAutofit fontScale="90000"/>
          </a:bodyPr>
          <a:lstStyle/>
          <a:p>
            <a:r>
              <a:rPr lang="en-US" dirty="0"/>
              <a:t>Pillar 2: REDISTRICTING by states</a:t>
            </a:r>
            <a:br>
              <a:rPr lang="en-US" dirty="0"/>
            </a:br>
            <a:endParaRPr lang="en-US" dirty="0"/>
          </a:p>
        </p:txBody>
      </p:sp>
      <p:sp>
        <p:nvSpPr>
          <p:cNvPr id="3" name="Content Placeholder 2">
            <a:extLst>
              <a:ext uri="{FF2B5EF4-FFF2-40B4-BE49-F238E27FC236}">
                <a16:creationId xmlns:a16="http://schemas.microsoft.com/office/drawing/2014/main" id="{57287155-AE9A-4302-9867-85124F107158}"/>
              </a:ext>
            </a:extLst>
          </p:cNvPr>
          <p:cNvSpPr>
            <a:spLocks noGrp="1"/>
          </p:cNvSpPr>
          <p:nvPr>
            <p:ph idx="1"/>
          </p:nvPr>
        </p:nvSpPr>
        <p:spPr/>
        <p:txBody>
          <a:bodyPr>
            <a:normAutofit fontScale="77500" lnSpcReduction="20000"/>
          </a:bodyPr>
          <a:lstStyle/>
          <a:p>
            <a:r>
              <a:rPr lang="en-US" dirty="0"/>
              <a:t>NCSL. </a:t>
            </a:r>
            <a:r>
              <a:rPr lang="en-US" dirty="0">
                <a:hlinkClick r:id="rId2"/>
              </a:rPr>
              <a:t>http://www.ncsl.org/research/redistricting/redistricting-criteria.aspx</a:t>
            </a:r>
            <a:r>
              <a:rPr lang="en-US" dirty="0"/>
              <a:t> </a:t>
            </a:r>
          </a:p>
          <a:p>
            <a:r>
              <a:rPr lang="en-US" dirty="0"/>
              <a:t>LWV and Common Cause.  SCOTUS: </a:t>
            </a:r>
            <a:r>
              <a:rPr lang="en-US" dirty="0" err="1"/>
              <a:t>Rucho</a:t>
            </a:r>
            <a:r>
              <a:rPr lang="en-US" dirty="0"/>
              <a:t> vs. LWV NC.  </a:t>
            </a:r>
          </a:p>
          <a:p>
            <a:pPr marL="0" indent="0">
              <a:buNone/>
            </a:pPr>
            <a:r>
              <a:rPr lang="en-US" dirty="0">
                <a:hlinkClick r:id="rId3"/>
              </a:rPr>
              <a:t>https://www.lwv.org/tag/gerrymandering</a:t>
            </a:r>
            <a:r>
              <a:rPr lang="en-US" dirty="0"/>
              <a:t> and</a:t>
            </a:r>
          </a:p>
          <a:p>
            <a:pPr marL="0" indent="0">
              <a:buNone/>
            </a:pPr>
            <a:r>
              <a:rPr lang="en-US" dirty="0">
                <a:hlinkClick r:id="rId4"/>
              </a:rPr>
              <a:t>https://www.lwv.org/redistricting/people-powered-fair-mapstm</a:t>
            </a:r>
            <a:r>
              <a:rPr lang="en-US" dirty="0"/>
              <a:t> </a:t>
            </a:r>
          </a:p>
          <a:p>
            <a:r>
              <a:rPr lang="en-US" dirty="0"/>
              <a:t>NYU Brennan Center for Justice. </a:t>
            </a:r>
            <a:r>
              <a:rPr lang="en-US" dirty="0">
                <a:hlinkClick r:id="rId5"/>
              </a:rPr>
              <a:t>https://www.brennancenter.org/our-work/analysis-opinion/state-redistricting-litigation-november-13-2019</a:t>
            </a:r>
            <a:r>
              <a:rPr lang="en-US" dirty="0"/>
              <a:t> and</a:t>
            </a:r>
          </a:p>
          <a:p>
            <a:pPr marL="0" indent="0">
              <a:buNone/>
            </a:pPr>
            <a:r>
              <a:rPr lang="en-US" dirty="0">
                <a:hlinkClick r:id="rId6"/>
              </a:rPr>
              <a:t>https://www.brennancenter.org/our-work/research-reports/state-redistricting-bills-2019</a:t>
            </a:r>
            <a:r>
              <a:rPr lang="en-US" dirty="0"/>
              <a:t> </a:t>
            </a:r>
          </a:p>
        </p:txBody>
      </p:sp>
    </p:spTree>
    <p:extLst>
      <p:ext uri="{BB962C8B-B14F-4D97-AF65-F5344CB8AC3E}">
        <p14:creationId xmlns:p14="http://schemas.microsoft.com/office/powerpoint/2010/main" val="9020132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43C4D-4470-4DFA-B989-931C3692C9F3}"/>
              </a:ext>
            </a:extLst>
          </p:cNvPr>
          <p:cNvSpPr>
            <a:spLocks noGrp="1"/>
          </p:cNvSpPr>
          <p:nvPr>
            <p:ph type="title"/>
          </p:nvPr>
        </p:nvSpPr>
        <p:spPr/>
        <p:txBody>
          <a:bodyPr/>
          <a:lstStyle/>
          <a:p>
            <a:r>
              <a:rPr lang="en-US" dirty="0"/>
              <a:t>Redistricting Repubs and Dems</a:t>
            </a:r>
          </a:p>
        </p:txBody>
      </p:sp>
      <p:sp>
        <p:nvSpPr>
          <p:cNvPr id="3" name="Content Placeholder 2">
            <a:extLst>
              <a:ext uri="{FF2B5EF4-FFF2-40B4-BE49-F238E27FC236}">
                <a16:creationId xmlns:a16="http://schemas.microsoft.com/office/drawing/2014/main" id="{CB91097A-1D7F-4952-83B2-FFF81E2BCCEA}"/>
              </a:ext>
            </a:extLst>
          </p:cNvPr>
          <p:cNvSpPr>
            <a:spLocks noGrp="1"/>
          </p:cNvSpPr>
          <p:nvPr>
            <p:ph idx="1"/>
          </p:nvPr>
        </p:nvSpPr>
        <p:spPr/>
        <p:txBody>
          <a:bodyPr>
            <a:normAutofit fontScale="85000" lnSpcReduction="10000"/>
          </a:bodyPr>
          <a:lstStyle/>
          <a:p>
            <a:r>
              <a:rPr lang="en-US" dirty="0" err="1"/>
              <a:t>Redmap</a:t>
            </a:r>
            <a:r>
              <a:rPr lang="en-US" dirty="0"/>
              <a:t>.  Republican State Leadership Committee. </a:t>
            </a:r>
            <a:r>
              <a:rPr lang="en-US" dirty="0">
                <a:hlinkClick r:id="rId2"/>
              </a:rPr>
              <a:t>http://www.redistrictingmajorityproject.com/</a:t>
            </a:r>
            <a:r>
              <a:rPr lang="en-US" dirty="0"/>
              <a:t> and</a:t>
            </a:r>
          </a:p>
          <a:p>
            <a:pPr marL="0" indent="0">
              <a:buNone/>
            </a:pPr>
            <a:r>
              <a:rPr lang="en-US" dirty="0">
                <a:hlinkClick r:id="rId3"/>
              </a:rPr>
              <a:t>https://rslc.gop/redmap/</a:t>
            </a:r>
            <a:r>
              <a:rPr lang="en-US" dirty="0"/>
              <a:t>   and</a:t>
            </a:r>
          </a:p>
          <a:p>
            <a:pPr marL="0" indent="0">
              <a:buNone/>
            </a:pPr>
            <a:r>
              <a:rPr lang="en-US" dirty="0">
                <a:hlinkClick r:id="rId4"/>
              </a:rPr>
              <a:t>https://www.theatlantic.com/politics/archive/2017/10/gerrymandering-technology-redmap-2020/543888/</a:t>
            </a:r>
            <a:r>
              <a:rPr lang="en-US" dirty="0"/>
              <a:t> </a:t>
            </a:r>
          </a:p>
          <a:p>
            <a:r>
              <a:rPr lang="en-US" dirty="0"/>
              <a:t>Obama/Holder.  National Democratic Redistricting committee</a:t>
            </a:r>
          </a:p>
          <a:p>
            <a:pPr marL="0" indent="0">
              <a:buNone/>
            </a:pPr>
            <a:r>
              <a:rPr lang="en-US" dirty="0"/>
              <a:t> </a:t>
            </a:r>
            <a:r>
              <a:rPr lang="en-US" dirty="0">
                <a:hlinkClick r:id="rId5"/>
              </a:rPr>
              <a:t>https://alhttps://democraticredistricting.com/</a:t>
            </a:r>
            <a:r>
              <a:rPr lang="en-US" dirty="0"/>
              <a:t> </a:t>
            </a:r>
          </a:p>
          <a:p>
            <a:pPr marL="0" indent="0">
              <a:buNone/>
            </a:pPr>
            <a:r>
              <a:rPr lang="en-US" dirty="0"/>
              <a:t>and </a:t>
            </a:r>
            <a:r>
              <a:rPr lang="en-US" dirty="0">
                <a:hlinkClick r:id="rId6"/>
              </a:rPr>
              <a:t>https://allontheline.org</a:t>
            </a:r>
            <a:r>
              <a:rPr lang="en-US">
                <a:hlinkClick r:id="rId6"/>
              </a:rPr>
              <a:t>/</a:t>
            </a:r>
            <a:r>
              <a:rPr lang="en-US"/>
              <a:t>   AZ</a:t>
            </a:r>
            <a:r>
              <a:rPr lang="en-US" dirty="0"/>
              <a:t>, CO, FL, GA, MI, NC, OH, PA, TX, WI.   (And, KY, LA, MN)</a:t>
            </a:r>
          </a:p>
          <a:p>
            <a:endParaRPr lang="en-US" dirty="0"/>
          </a:p>
        </p:txBody>
      </p:sp>
    </p:spTree>
    <p:extLst>
      <p:ext uri="{BB962C8B-B14F-4D97-AF65-F5344CB8AC3E}">
        <p14:creationId xmlns:p14="http://schemas.microsoft.com/office/powerpoint/2010/main" val="19517776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2AD5C8-F1D8-483C-8DA0-E853F4D8817F}"/>
              </a:ext>
            </a:extLst>
          </p:cNvPr>
          <p:cNvSpPr txBox="1">
            <a:spLocks noGrp="1"/>
          </p:cNvSpPr>
          <p:nvPr>
            <p:ph type="title"/>
          </p:nvPr>
        </p:nvSpPr>
        <p:spPr>
          <a:xfrm>
            <a:off x="457200" y="1168689"/>
            <a:ext cx="8229600" cy="646331"/>
          </a:xfrm>
          <a:prstGeom prst="rect">
            <a:avLst/>
          </a:prstGeom>
          <a:noFill/>
        </p:spPr>
        <p:txBody>
          <a:bodyPr wrap="square" rtlCol="0">
            <a:spAutoFit/>
          </a:bodyPr>
          <a:lstStyle/>
          <a:p>
            <a:pPr algn="ctr"/>
            <a:r>
              <a:rPr lang="en-US" sz="3600" dirty="0"/>
              <a:t>Pillar 3.  Voting</a:t>
            </a:r>
          </a:p>
        </p:txBody>
      </p:sp>
      <p:sp>
        <p:nvSpPr>
          <p:cNvPr id="4" name="TextBox 3">
            <a:extLst>
              <a:ext uri="{FF2B5EF4-FFF2-40B4-BE49-F238E27FC236}">
                <a16:creationId xmlns:a16="http://schemas.microsoft.com/office/drawing/2014/main" id="{27AF5F52-B9AB-4981-B1E4-1C54B335C0D6}"/>
              </a:ext>
            </a:extLst>
          </p:cNvPr>
          <p:cNvSpPr txBox="1"/>
          <p:nvPr/>
        </p:nvSpPr>
        <p:spPr>
          <a:xfrm>
            <a:off x="400050" y="2400300"/>
            <a:ext cx="7886700" cy="553998"/>
          </a:xfrm>
          <a:prstGeom prst="rect">
            <a:avLst/>
          </a:prstGeom>
          <a:noFill/>
        </p:spPr>
        <p:txBody>
          <a:bodyPr wrap="square" rtlCol="0">
            <a:spAutoFit/>
          </a:bodyPr>
          <a:lstStyle/>
          <a:p>
            <a:pPr>
              <a:spcBef>
                <a:spcPts val="1350"/>
              </a:spcBef>
            </a:pPr>
            <a:r>
              <a:rPr lang="en-US" sz="3000" dirty="0"/>
              <a:t>Engage in Nonpartisan Voter Engagement</a:t>
            </a:r>
          </a:p>
        </p:txBody>
      </p:sp>
      <p:sp>
        <p:nvSpPr>
          <p:cNvPr id="2" name="TextBox 1">
            <a:extLst>
              <a:ext uri="{FF2B5EF4-FFF2-40B4-BE49-F238E27FC236}">
                <a16:creationId xmlns:a16="http://schemas.microsoft.com/office/drawing/2014/main" id="{187E90F2-7422-423B-8A10-1D3353CBF3B5}"/>
              </a:ext>
            </a:extLst>
          </p:cNvPr>
          <p:cNvSpPr txBox="1"/>
          <p:nvPr/>
        </p:nvSpPr>
        <p:spPr>
          <a:xfrm>
            <a:off x="530847" y="3657600"/>
            <a:ext cx="7886700" cy="1559401"/>
          </a:xfrm>
          <a:prstGeom prst="rect">
            <a:avLst/>
          </a:prstGeom>
          <a:noFill/>
          <a:ln w="19050">
            <a:solidFill>
              <a:schemeClr val="accent2"/>
            </a:solidFill>
          </a:ln>
        </p:spPr>
        <p:txBody>
          <a:bodyPr wrap="square" rtlCol="0">
            <a:spAutoFit/>
          </a:bodyPr>
          <a:lstStyle/>
          <a:p>
            <a:pPr marL="214313" indent="-214313">
              <a:spcBef>
                <a:spcPts val="1350"/>
              </a:spcBef>
              <a:buFont typeface="Arial" panose="020B0604020202020204" pitchFamily="34" charset="0"/>
              <a:buChar char="•"/>
            </a:pPr>
            <a:r>
              <a:rPr lang="en-US" sz="2400" dirty="0"/>
              <a:t>40% of eligible voters didn’t vote in 2016</a:t>
            </a:r>
          </a:p>
          <a:p>
            <a:pPr marL="214313" indent="-214313">
              <a:spcBef>
                <a:spcPts val="1350"/>
              </a:spcBef>
              <a:buFont typeface="Arial" panose="020B0604020202020204" pitchFamily="34" charset="0"/>
              <a:buChar char="•"/>
            </a:pPr>
            <a:r>
              <a:rPr lang="en-US" sz="2400" dirty="0"/>
              <a:t>More than half had family incomes under $30,000</a:t>
            </a:r>
          </a:p>
          <a:p>
            <a:pPr marL="214313" indent="-214313">
              <a:spcBef>
                <a:spcPts val="1350"/>
              </a:spcBef>
              <a:buFont typeface="Arial" panose="020B0604020202020204" pitchFamily="34" charset="0"/>
              <a:buChar char="•"/>
            </a:pPr>
            <a:r>
              <a:rPr lang="en-US" sz="2400" dirty="0"/>
              <a:t>42% were Non-White &amp; without a college degree</a:t>
            </a:r>
          </a:p>
        </p:txBody>
      </p:sp>
    </p:spTree>
    <p:extLst>
      <p:ext uri="{BB962C8B-B14F-4D97-AF65-F5344CB8AC3E}">
        <p14:creationId xmlns:p14="http://schemas.microsoft.com/office/powerpoint/2010/main" val="690895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rmAutofit/>
          </a:bodyPr>
          <a:lstStyle/>
          <a:p>
            <a:r>
              <a:rPr lang="en-US" sz="4800" dirty="0"/>
              <a:t>Agenda</a:t>
            </a:r>
          </a:p>
        </p:txBody>
      </p:sp>
      <p:sp>
        <p:nvSpPr>
          <p:cNvPr id="3" name="Content Placeholder 2"/>
          <p:cNvSpPr>
            <a:spLocks noGrp="1"/>
          </p:cNvSpPr>
          <p:nvPr>
            <p:ph idx="1"/>
          </p:nvPr>
        </p:nvSpPr>
        <p:spPr>
          <a:xfrm>
            <a:off x="457200" y="1219200"/>
            <a:ext cx="8229600" cy="4525963"/>
          </a:xfrm>
        </p:spPr>
        <p:txBody>
          <a:bodyPr>
            <a:normAutofit lnSpcReduction="10000"/>
          </a:bodyPr>
          <a:lstStyle/>
          <a:p>
            <a:pPr>
              <a:spcAft>
                <a:spcPts val="1200"/>
              </a:spcAft>
            </a:pPr>
            <a:r>
              <a:rPr lang="en-US" sz="3600" dirty="0"/>
              <a:t>What is the Decennial Census?</a:t>
            </a:r>
          </a:p>
          <a:p>
            <a:pPr>
              <a:spcAft>
                <a:spcPts val="1200"/>
              </a:spcAft>
            </a:pPr>
            <a:r>
              <a:rPr lang="en-US" sz="3600" dirty="0"/>
              <a:t>Why does the Census matter to us?</a:t>
            </a:r>
          </a:p>
          <a:p>
            <a:pPr>
              <a:spcAft>
                <a:spcPts val="1200"/>
              </a:spcAft>
            </a:pPr>
            <a:r>
              <a:rPr lang="en-US" sz="3600" dirty="0"/>
              <a:t>What the Census Bureau is doing.</a:t>
            </a:r>
          </a:p>
          <a:p>
            <a:pPr>
              <a:spcAft>
                <a:spcPts val="1200"/>
              </a:spcAft>
            </a:pPr>
            <a:r>
              <a:rPr lang="en-US" sz="3600" dirty="0"/>
              <a:t>What Get Out the Count is doing.</a:t>
            </a:r>
          </a:p>
          <a:p>
            <a:pPr>
              <a:spcAft>
                <a:spcPts val="1200"/>
              </a:spcAft>
            </a:pPr>
            <a:r>
              <a:rPr lang="en-US" sz="3600" dirty="0"/>
              <a:t>The Democracy Project</a:t>
            </a:r>
          </a:p>
          <a:p>
            <a:pPr>
              <a:spcAft>
                <a:spcPts val="1200"/>
              </a:spcAft>
            </a:pPr>
            <a:r>
              <a:rPr lang="en-US" sz="3600" dirty="0"/>
              <a:t>Next Steps and Questions</a:t>
            </a:r>
          </a:p>
          <a:p>
            <a:endParaRPr lang="en-US" dirty="0"/>
          </a:p>
          <a:p>
            <a:endParaRPr lang="en-US" dirty="0"/>
          </a:p>
        </p:txBody>
      </p:sp>
    </p:spTree>
    <p:extLst>
      <p:ext uri="{BB962C8B-B14F-4D97-AF65-F5344CB8AC3E}">
        <p14:creationId xmlns:p14="http://schemas.microsoft.com/office/powerpoint/2010/main" val="18959485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9A11B-9F3D-4028-A071-8A966732AA19}"/>
              </a:ext>
            </a:extLst>
          </p:cNvPr>
          <p:cNvSpPr>
            <a:spLocks noGrp="1"/>
          </p:cNvSpPr>
          <p:nvPr>
            <p:ph type="title"/>
          </p:nvPr>
        </p:nvSpPr>
        <p:spPr/>
        <p:txBody>
          <a:bodyPr>
            <a:normAutofit/>
          </a:bodyPr>
          <a:lstStyle/>
          <a:p>
            <a:r>
              <a:rPr lang="en-US" dirty="0"/>
              <a:t>Voter issues: 2020, 2021 and 2022</a:t>
            </a:r>
          </a:p>
        </p:txBody>
      </p:sp>
      <p:sp>
        <p:nvSpPr>
          <p:cNvPr id="3" name="Content Placeholder 2">
            <a:extLst>
              <a:ext uri="{FF2B5EF4-FFF2-40B4-BE49-F238E27FC236}">
                <a16:creationId xmlns:a16="http://schemas.microsoft.com/office/drawing/2014/main" id="{4111DB46-3CF1-453C-965F-8BB8BF661D06}"/>
              </a:ext>
            </a:extLst>
          </p:cNvPr>
          <p:cNvSpPr>
            <a:spLocks noGrp="1"/>
          </p:cNvSpPr>
          <p:nvPr>
            <p:ph idx="1"/>
          </p:nvPr>
        </p:nvSpPr>
        <p:spPr/>
        <p:txBody>
          <a:bodyPr/>
          <a:lstStyle/>
          <a:p>
            <a:pPr marL="0" indent="0">
              <a:buNone/>
            </a:pPr>
            <a:r>
              <a:rPr lang="en-US" dirty="0"/>
              <a:t>State legislatures set the rules for: </a:t>
            </a:r>
          </a:p>
          <a:p>
            <a:endParaRPr lang="en-US" dirty="0"/>
          </a:p>
          <a:p>
            <a:r>
              <a:rPr lang="en-US" dirty="0"/>
              <a:t>voter registration. </a:t>
            </a:r>
          </a:p>
          <a:p>
            <a:endParaRPr lang="en-US" dirty="0"/>
          </a:p>
          <a:p>
            <a:r>
              <a:rPr lang="en-US" dirty="0"/>
              <a:t>voting procedures.</a:t>
            </a:r>
          </a:p>
        </p:txBody>
      </p:sp>
    </p:spTree>
    <p:extLst>
      <p:ext uri="{BB962C8B-B14F-4D97-AF65-F5344CB8AC3E}">
        <p14:creationId xmlns:p14="http://schemas.microsoft.com/office/powerpoint/2010/main" val="26056043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6286572-EE52-4132-ACA1-828C752FE18A}"/>
              </a:ext>
            </a:extLst>
          </p:cNvPr>
          <p:cNvSpPr txBox="1">
            <a:spLocks/>
          </p:cNvSpPr>
          <p:nvPr/>
        </p:nvSpPr>
        <p:spPr>
          <a:xfrm>
            <a:off x="571500" y="811606"/>
            <a:ext cx="7372350" cy="61243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dirty="0">
                <a:solidFill>
                  <a:srgbClr val="000000"/>
                </a:solidFill>
                <a:latin typeface="Arial Black" panose="020B0A04020102020204" pitchFamily="34" charset="0"/>
              </a:rPr>
              <a:t>Eliminate Voting Restrictions in America</a:t>
            </a:r>
          </a:p>
          <a:p>
            <a:pPr fontAlgn="base">
              <a:spcAft>
                <a:spcPct val="0"/>
              </a:spcAft>
            </a:pPr>
            <a:endParaRPr lang="en-US" sz="3300" dirty="0">
              <a:solidFill>
                <a:srgbClr val="000000"/>
              </a:solidFill>
              <a:latin typeface="Arial Black" panose="020B0A04020102020204" pitchFamily="34" charset="0"/>
            </a:endParaRPr>
          </a:p>
        </p:txBody>
      </p:sp>
      <p:sp>
        <p:nvSpPr>
          <p:cNvPr id="5" name="TextBox 4">
            <a:extLst>
              <a:ext uri="{FF2B5EF4-FFF2-40B4-BE49-F238E27FC236}">
                <a16:creationId xmlns:a16="http://schemas.microsoft.com/office/drawing/2014/main" id="{60B73964-9C86-42C1-A7D0-2CC96F9050EF}"/>
              </a:ext>
            </a:extLst>
          </p:cNvPr>
          <p:cNvSpPr txBox="1"/>
          <p:nvPr/>
        </p:nvSpPr>
        <p:spPr>
          <a:xfrm>
            <a:off x="5715001" y="1429064"/>
            <a:ext cx="3200400" cy="4231928"/>
          </a:xfrm>
          <a:prstGeom prst="rect">
            <a:avLst/>
          </a:prstGeom>
          <a:solidFill>
            <a:schemeClr val="bg1"/>
          </a:solidFill>
        </p:spPr>
        <p:txBody>
          <a:bodyPr wrap="square" rtlCol="0">
            <a:spAutoFit/>
          </a:bodyPr>
          <a:lstStyle/>
          <a:p>
            <a:r>
              <a:rPr lang="en-US" b="1" dirty="0">
                <a:latin typeface="Arial" panose="020B0604020202020204" pitchFamily="34" charset="0"/>
                <a:cs typeface="Arial" panose="020B0604020202020204" pitchFamily="34" charset="0"/>
              </a:rPr>
              <a:t>Since 2010, 25 states have put in place measures to make it harder to vote</a:t>
            </a:r>
          </a:p>
          <a:p>
            <a:pPr algn="ctr"/>
            <a:r>
              <a:rPr lang="en-US" b="1" dirty="0">
                <a:latin typeface="Arial" panose="020B0604020202020204" pitchFamily="34" charset="0"/>
                <a:cs typeface="Arial" panose="020B0604020202020204" pitchFamily="34" charset="0"/>
              </a:rPr>
              <a:t>------------</a:t>
            </a:r>
          </a:p>
          <a:p>
            <a:pPr marL="257175" indent="-257175">
              <a:spcAft>
                <a:spcPts val="1350"/>
              </a:spcAft>
              <a:buFont typeface="Arial" panose="020B0604020202020204" pitchFamily="34" charset="0"/>
              <a:buChar char="•"/>
            </a:pPr>
            <a:r>
              <a:rPr lang="en-US" dirty="0">
                <a:latin typeface="Arial" panose="020B0604020202020204" pitchFamily="34" charset="0"/>
                <a:cs typeface="Arial" panose="020B0604020202020204" pitchFamily="34" charset="0"/>
              </a:rPr>
              <a:t>15 states with restrictive voter IDs</a:t>
            </a:r>
          </a:p>
          <a:p>
            <a:pPr marL="257175" indent="-257175">
              <a:spcAft>
                <a:spcPts val="1350"/>
              </a:spcAft>
              <a:buFont typeface="Arial" panose="020B0604020202020204" pitchFamily="34" charset="0"/>
              <a:buChar char="•"/>
            </a:pPr>
            <a:r>
              <a:rPr lang="en-US" dirty="0">
                <a:latin typeface="Arial" panose="020B0604020202020204" pitchFamily="34" charset="0"/>
                <a:cs typeface="Arial" panose="020B0604020202020204" pitchFamily="34" charset="0"/>
              </a:rPr>
              <a:t>12 states with voter registration restrictions</a:t>
            </a:r>
          </a:p>
          <a:p>
            <a:pPr marL="257175" indent="-257175">
              <a:spcAft>
                <a:spcPts val="1350"/>
              </a:spcAft>
              <a:buFont typeface="Arial" panose="020B0604020202020204" pitchFamily="34" charset="0"/>
              <a:buChar char="•"/>
            </a:pPr>
            <a:r>
              <a:rPr lang="en-US" dirty="0">
                <a:latin typeface="Arial" panose="020B0604020202020204" pitchFamily="34" charset="0"/>
                <a:cs typeface="Arial" panose="020B0604020202020204" pitchFamily="34" charset="0"/>
              </a:rPr>
              <a:t>10 states with early or absentee voting limits</a:t>
            </a:r>
          </a:p>
          <a:p>
            <a:pPr marL="257175" indent="-257175">
              <a:spcAft>
                <a:spcPts val="1350"/>
              </a:spcAft>
              <a:buFont typeface="Arial" panose="020B0604020202020204" pitchFamily="34" charset="0"/>
              <a:buChar char="•"/>
            </a:pPr>
            <a:r>
              <a:rPr lang="en-US" dirty="0">
                <a:latin typeface="Arial" panose="020B0604020202020204" pitchFamily="34" charset="0"/>
                <a:cs typeface="Arial" panose="020B0604020202020204" pitchFamily="34" charset="0"/>
              </a:rPr>
              <a:t>3 states made it harder to restore voting rights for ex-felons</a:t>
            </a:r>
          </a:p>
        </p:txBody>
      </p:sp>
      <p:sp>
        <p:nvSpPr>
          <p:cNvPr id="12" name="TextBox 11">
            <a:extLst>
              <a:ext uri="{FF2B5EF4-FFF2-40B4-BE49-F238E27FC236}">
                <a16:creationId xmlns:a16="http://schemas.microsoft.com/office/drawing/2014/main" id="{B1827311-6C5E-4A30-AAA9-D7C39B794E61}"/>
              </a:ext>
            </a:extLst>
          </p:cNvPr>
          <p:cNvSpPr txBox="1"/>
          <p:nvPr/>
        </p:nvSpPr>
        <p:spPr>
          <a:xfrm>
            <a:off x="114301" y="5793001"/>
            <a:ext cx="7170455" cy="230832"/>
          </a:xfrm>
          <a:prstGeom prst="rect">
            <a:avLst/>
          </a:prstGeom>
          <a:noFill/>
        </p:spPr>
        <p:txBody>
          <a:bodyPr wrap="square" rtlCol="0">
            <a:spAutoFit/>
          </a:bodyPr>
          <a:lstStyle/>
          <a:p>
            <a:r>
              <a:rPr lang="en-US" sz="900" dirty="0"/>
              <a:t>Source: Brennan Center for Justice, New Voting Restrictions in America at  </a:t>
            </a:r>
            <a:r>
              <a:rPr lang="en-US" sz="900" dirty="0">
                <a:hlinkClick r:id="rId2"/>
              </a:rPr>
              <a:t>https://www.brennancenter.org/new-voting-restrictions-america</a:t>
            </a:r>
            <a:r>
              <a:rPr lang="en-US" sz="900" dirty="0"/>
              <a:t> </a:t>
            </a:r>
          </a:p>
        </p:txBody>
      </p:sp>
      <p:pic>
        <p:nvPicPr>
          <p:cNvPr id="10" name="Picture 9">
            <a:extLst>
              <a:ext uri="{FF2B5EF4-FFF2-40B4-BE49-F238E27FC236}">
                <a16:creationId xmlns:a16="http://schemas.microsoft.com/office/drawing/2014/main" id="{6B001888-884E-4E95-8AE4-A4BE5BDAC741}"/>
              </a:ext>
            </a:extLst>
          </p:cNvPr>
          <p:cNvPicPr>
            <a:picLocks noChangeAspect="1"/>
          </p:cNvPicPr>
          <p:nvPr/>
        </p:nvPicPr>
        <p:blipFill>
          <a:blip r:embed="rId3"/>
          <a:stretch>
            <a:fillRect/>
          </a:stretch>
        </p:blipFill>
        <p:spPr>
          <a:xfrm>
            <a:off x="114300" y="1409264"/>
            <a:ext cx="5542268" cy="4039472"/>
          </a:xfrm>
          <a:prstGeom prst="rect">
            <a:avLst/>
          </a:prstGeom>
        </p:spPr>
      </p:pic>
    </p:spTree>
    <p:extLst>
      <p:ext uri="{BB962C8B-B14F-4D97-AF65-F5344CB8AC3E}">
        <p14:creationId xmlns:p14="http://schemas.microsoft.com/office/powerpoint/2010/main" val="2410130296"/>
      </p:ext>
    </p:extLst>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dirty="0"/>
          </a:p>
          <a:p>
            <a:endParaRPr lang="en-US" dirty="0"/>
          </a:p>
          <a:p>
            <a:pPr marL="0" indent="0" algn="ctr">
              <a:buNone/>
            </a:pP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7975" y="1168400"/>
            <a:ext cx="5986463"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1941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25457B-3C67-477A-A82B-8BC67EB19666}"/>
              </a:ext>
            </a:extLst>
          </p:cNvPr>
          <p:cNvSpPr>
            <a:spLocks noGrp="1"/>
          </p:cNvSpPr>
          <p:nvPr>
            <p:ph idx="1"/>
          </p:nvPr>
        </p:nvSpPr>
        <p:spPr>
          <a:xfrm>
            <a:off x="304800" y="1600200"/>
            <a:ext cx="8534400" cy="4678361"/>
          </a:xfrm>
        </p:spPr>
        <p:txBody>
          <a:bodyPr>
            <a:normAutofit/>
          </a:bodyPr>
          <a:lstStyle/>
          <a:p>
            <a:pPr marL="0" indent="0">
              <a:spcAft>
                <a:spcPts val="600"/>
              </a:spcAft>
              <a:buNone/>
            </a:pPr>
            <a:endParaRPr lang="en-US" sz="800" b="1" dirty="0"/>
          </a:p>
          <a:p>
            <a:pPr marL="0" indent="0">
              <a:spcAft>
                <a:spcPts val="600"/>
              </a:spcAft>
              <a:buNone/>
            </a:pPr>
            <a:r>
              <a:rPr lang="en-US" b="1" dirty="0"/>
              <a:t>Partnership Staff</a:t>
            </a:r>
          </a:p>
          <a:p>
            <a:pPr marL="0" indent="0">
              <a:spcAft>
                <a:spcPts val="600"/>
              </a:spcAft>
              <a:buNone/>
            </a:pPr>
            <a:endParaRPr lang="en-US" sz="800" b="1" dirty="0"/>
          </a:p>
          <a:p>
            <a:pPr>
              <a:lnSpc>
                <a:spcPct val="110000"/>
              </a:lnSpc>
              <a:spcAft>
                <a:spcPts val="1200"/>
              </a:spcAft>
            </a:pPr>
            <a:r>
              <a:rPr lang="en-US" b="1" dirty="0"/>
              <a:t>Lindsay Marsh, Project Director </a:t>
            </a:r>
            <a:r>
              <a:rPr lang="en-US" dirty="0">
                <a:hlinkClick r:id="rId2">
                  <a:extLst>
                    <a:ext uri="{A12FA001-AC4F-418D-AE19-62706E023703}">
                      <ahyp:hlinkClr xmlns:ahyp="http://schemas.microsoft.com/office/drawing/2018/hyperlinkcolor" val="tx"/>
                    </a:ext>
                  </a:extLst>
                </a:hlinkClick>
              </a:rPr>
              <a:t>LMarsh@CommunityActionPartnership.com</a:t>
            </a:r>
            <a:r>
              <a:rPr lang="en-US" dirty="0"/>
              <a:t> </a:t>
            </a:r>
          </a:p>
          <a:p>
            <a:pPr>
              <a:lnSpc>
                <a:spcPct val="110000"/>
              </a:lnSpc>
              <a:spcAft>
                <a:spcPts val="1200"/>
              </a:spcAft>
            </a:pPr>
            <a:endParaRPr lang="en-US" sz="1400" dirty="0"/>
          </a:p>
          <a:p>
            <a:pPr>
              <a:lnSpc>
                <a:spcPct val="110000"/>
              </a:lnSpc>
              <a:spcAft>
                <a:spcPts val="1200"/>
              </a:spcAft>
            </a:pPr>
            <a:r>
              <a:rPr lang="en-US" b="1" dirty="0"/>
              <a:t>Lil Dupree, Senior Associate </a:t>
            </a:r>
            <a:r>
              <a:rPr lang="en-US" b="1" dirty="0">
                <a:hlinkClick r:id="rId3">
                  <a:extLst>
                    <a:ext uri="{A12FA001-AC4F-418D-AE19-62706E023703}">
                      <ahyp:hlinkClr xmlns:ahyp="http://schemas.microsoft.com/office/drawing/2018/hyperlinkcolor" val="tx"/>
                    </a:ext>
                  </a:extLst>
                </a:hlinkClick>
              </a:rPr>
              <a:t>–</a:t>
            </a:r>
            <a:r>
              <a:rPr lang="en-US" b="1" dirty="0"/>
              <a:t> Research </a:t>
            </a:r>
            <a:r>
              <a:rPr lang="en-US" dirty="0">
                <a:hlinkClick r:id="rId3"/>
              </a:rPr>
              <a:t>LDupree@CommunityActionPartnership.com</a:t>
            </a:r>
            <a:r>
              <a:rPr lang="en-US" dirty="0"/>
              <a:t> </a:t>
            </a:r>
          </a:p>
        </p:txBody>
      </p:sp>
      <p:sp>
        <p:nvSpPr>
          <p:cNvPr id="4" name="Title 1">
            <a:extLst>
              <a:ext uri="{FF2B5EF4-FFF2-40B4-BE49-F238E27FC236}">
                <a16:creationId xmlns:a16="http://schemas.microsoft.com/office/drawing/2014/main" id="{EFB4BC05-3F3F-4F82-86B7-ED15AF153549}"/>
              </a:ext>
            </a:extLst>
          </p:cNvPr>
          <p:cNvSpPr txBox="1">
            <a:spLocks noGrp="1"/>
          </p:cNvSpPr>
          <p:nvPr>
            <p:ph type="title"/>
          </p:nvPr>
        </p:nvSpPr>
        <p:spPr>
          <a:xfrm>
            <a:off x="0" y="0"/>
            <a:ext cx="9144000" cy="16002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b="1"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Bef>
                <a:spcPts val="1200"/>
              </a:spcBef>
              <a:defRPr/>
            </a:pPr>
            <a:endParaRPr lang="en-US" sz="1600" dirty="0"/>
          </a:p>
          <a:p>
            <a:pPr>
              <a:spcBef>
                <a:spcPts val="1200"/>
              </a:spcBef>
              <a:defRPr/>
            </a:pPr>
            <a:r>
              <a:rPr lang="en-US" dirty="0"/>
              <a:t>Community Action Census Team</a:t>
            </a:r>
          </a:p>
          <a:p>
            <a:pPr>
              <a:spcBef>
                <a:spcPts val="1200"/>
              </a:spcBef>
              <a:defRPr/>
            </a:pPr>
            <a:endParaRPr lang="en-US" altLang="en-US" sz="800" dirty="0"/>
          </a:p>
        </p:txBody>
      </p:sp>
    </p:spTree>
    <p:extLst>
      <p:ext uri="{BB962C8B-B14F-4D97-AF65-F5344CB8AC3E}">
        <p14:creationId xmlns:p14="http://schemas.microsoft.com/office/powerpoint/2010/main" val="40639895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br>
              <a:rPr lang="en-US" dirty="0"/>
            </a:br>
            <a:endParaRPr lang="en-US" dirty="0"/>
          </a:p>
        </p:txBody>
      </p:sp>
      <p:sp>
        <p:nvSpPr>
          <p:cNvPr id="3" name="Content Placeholder 2"/>
          <p:cNvSpPr>
            <a:spLocks noGrp="1"/>
          </p:cNvSpPr>
          <p:nvPr>
            <p:ph idx="1"/>
          </p:nvPr>
        </p:nvSpPr>
        <p:spPr>
          <a:xfrm>
            <a:off x="424245" y="1342378"/>
            <a:ext cx="8229600" cy="4525963"/>
          </a:xfrm>
        </p:spPr>
        <p:txBody>
          <a:bodyPr/>
          <a:lstStyle/>
          <a:p>
            <a:pPr marL="0" indent="0" algn="ctr">
              <a:spcBef>
                <a:spcPts val="1800"/>
              </a:spcBef>
              <a:buNone/>
            </a:pPr>
            <a:r>
              <a:rPr lang="en-US" b="1" dirty="0"/>
              <a:t>Center for Community Futures</a:t>
            </a:r>
          </a:p>
          <a:p>
            <a:pPr marL="0" indent="0" algn="ctr">
              <a:buNone/>
            </a:pPr>
            <a:endParaRPr lang="en-US" dirty="0"/>
          </a:p>
        </p:txBody>
      </p:sp>
      <p:pic>
        <p:nvPicPr>
          <p:cNvPr id="1026" name="Picture 2" descr="DSC_3898ret for KU (514x800) (411x6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801" y="2297673"/>
            <a:ext cx="1371600" cy="2138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www.cencomfut.com/Allen%20GGB2010.jpg"/>
          <p:cNvPicPr/>
          <p:nvPr/>
        </p:nvPicPr>
        <p:blipFill rotWithShape="1">
          <a:blip r:embed="rId3">
            <a:extLst>
              <a:ext uri="{28A0092B-C50C-407E-A947-70E740481C1C}">
                <a14:useLocalDpi xmlns:a14="http://schemas.microsoft.com/office/drawing/2010/main" val="0"/>
              </a:ext>
            </a:extLst>
          </a:blip>
          <a:srcRect l="24870" r="-24870"/>
          <a:stretch/>
        </p:blipFill>
        <p:spPr bwMode="auto">
          <a:xfrm>
            <a:off x="6840794" y="3200400"/>
            <a:ext cx="2931855" cy="2399665"/>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2462002" y="2286000"/>
            <a:ext cx="4154086" cy="1384995"/>
          </a:xfrm>
          <a:prstGeom prst="rect">
            <a:avLst/>
          </a:prstGeom>
          <a:noFill/>
        </p:spPr>
        <p:txBody>
          <a:bodyPr wrap="none" rtlCol="0">
            <a:spAutoFit/>
          </a:bodyPr>
          <a:lstStyle/>
          <a:p>
            <a:r>
              <a:rPr lang="en-US" sz="2800" dirty="0">
                <a:solidFill>
                  <a:schemeClr val="tx2">
                    <a:lumMod val="75000"/>
                  </a:schemeClr>
                </a:solidFill>
              </a:rPr>
              <a:t>Jim Masters</a:t>
            </a:r>
          </a:p>
          <a:p>
            <a:r>
              <a:rPr lang="en-US" sz="2800" dirty="0">
                <a:solidFill>
                  <a:schemeClr val="tx2">
                    <a:lumMod val="75000"/>
                  </a:schemeClr>
                </a:solidFill>
                <a:hlinkClick r:id="rId4"/>
              </a:rPr>
              <a:t>JMasters@cencomfut.com</a:t>
            </a:r>
            <a:endParaRPr lang="en-US" sz="2800" dirty="0">
              <a:solidFill>
                <a:schemeClr val="tx2">
                  <a:lumMod val="75000"/>
                </a:schemeClr>
              </a:solidFill>
            </a:endParaRPr>
          </a:p>
          <a:p>
            <a:endParaRPr lang="en-US" sz="2800" dirty="0">
              <a:solidFill>
                <a:schemeClr val="tx2">
                  <a:lumMod val="75000"/>
                </a:schemeClr>
              </a:solidFill>
            </a:endParaRPr>
          </a:p>
        </p:txBody>
      </p:sp>
      <p:sp>
        <p:nvSpPr>
          <p:cNvPr id="8" name="TextBox 7"/>
          <p:cNvSpPr txBox="1"/>
          <p:nvPr/>
        </p:nvSpPr>
        <p:spPr>
          <a:xfrm>
            <a:off x="3429000" y="4436368"/>
            <a:ext cx="3218958" cy="1384995"/>
          </a:xfrm>
          <a:prstGeom prst="rect">
            <a:avLst/>
          </a:prstGeom>
          <a:noFill/>
        </p:spPr>
        <p:txBody>
          <a:bodyPr wrap="none" rtlCol="0">
            <a:spAutoFit/>
          </a:bodyPr>
          <a:lstStyle/>
          <a:p>
            <a:r>
              <a:rPr lang="en-US" sz="2800" dirty="0">
                <a:solidFill>
                  <a:schemeClr val="tx2">
                    <a:lumMod val="75000"/>
                  </a:schemeClr>
                </a:solidFill>
              </a:rPr>
              <a:t>Allen Stansbury</a:t>
            </a:r>
          </a:p>
          <a:p>
            <a:r>
              <a:rPr lang="en-US" sz="2800" dirty="0">
                <a:solidFill>
                  <a:schemeClr val="tx2">
                    <a:lumMod val="75000"/>
                  </a:schemeClr>
                </a:solidFill>
                <a:hlinkClick r:id="rId5"/>
              </a:rPr>
              <a:t>Allen@stansbury.net</a:t>
            </a:r>
            <a:endParaRPr lang="en-US" sz="2800" dirty="0">
              <a:solidFill>
                <a:schemeClr val="tx2">
                  <a:lumMod val="75000"/>
                </a:schemeClr>
              </a:solidFill>
            </a:endParaRPr>
          </a:p>
          <a:p>
            <a:endParaRPr lang="en-US" sz="2800" dirty="0">
              <a:solidFill>
                <a:schemeClr val="tx2">
                  <a:lumMod val="75000"/>
                </a:schemeClr>
              </a:solidFill>
            </a:endParaRPr>
          </a:p>
        </p:txBody>
      </p:sp>
      <p:sp>
        <p:nvSpPr>
          <p:cNvPr id="9" name="Title 1">
            <a:extLst>
              <a:ext uri="{FF2B5EF4-FFF2-40B4-BE49-F238E27FC236}">
                <a16:creationId xmlns:a16="http://schemas.microsoft.com/office/drawing/2014/main" id="{DE7F644C-F913-42ED-9459-55A661618C2D}"/>
              </a:ext>
            </a:extLst>
          </p:cNvPr>
          <p:cNvSpPr txBox="1">
            <a:spLocks/>
          </p:cNvSpPr>
          <p:nvPr/>
        </p:nvSpPr>
        <p:spPr>
          <a:xfrm>
            <a:off x="1249" y="5505"/>
            <a:ext cx="9144000" cy="11430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55000" lnSpcReduction="20000"/>
          </a:bodyPr>
          <a:lstStyle>
            <a:lvl1pPr algn="ctr" defTabSz="914400" rtl="0" eaLnBrk="1" latinLnBrk="0" hangingPunct="1">
              <a:spcBef>
                <a:spcPct val="0"/>
              </a:spcBef>
              <a:buNone/>
              <a:defRPr sz="4400" b="1"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Bef>
                <a:spcPts val="1200"/>
              </a:spcBef>
              <a:defRPr/>
            </a:pPr>
            <a:endParaRPr lang="en-US" sz="1600" dirty="0"/>
          </a:p>
          <a:p>
            <a:pPr>
              <a:spcBef>
                <a:spcPts val="1200"/>
              </a:spcBef>
              <a:defRPr/>
            </a:pPr>
            <a:r>
              <a:rPr lang="en-US" dirty="0"/>
              <a:t>Community Action Census Team </a:t>
            </a:r>
          </a:p>
          <a:p>
            <a:pPr>
              <a:spcBef>
                <a:spcPts val="1200"/>
              </a:spcBef>
              <a:defRPr/>
            </a:pPr>
            <a:r>
              <a:rPr lang="en-US" dirty="0"/>
              <a:t>Subject Matter Experts</a:t>
            </a:r>
          </a:p>
          <a:p>
            <a:pPr>
              <a:spcBef>
                <a:spcPts val="1200"/>
              </a:spcBef>
              <a:defRPr/>
            </a:pPr>
            <a:endParaRPr lang="en-US" altLang="en-US" sz="800" dirty="0"/>
          </a:p>
        </p:txBody>
      </p:sp>
    </p:spTree>
    <p:extLst>
      <p:ext uri="{BB962C8B-B14F-4D97-AF65-F5344CB8AC3E}">
        <p14:creationId xmlns:p14="http://schemas.microsoft.com/office/powerpoint/2010/main" val="180339741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53102</TotalTime>
  <Words>6503</Words>
  <Application>Microsoft Office PowerPoint</Application>
  <PresentationFormat>On-screen Show (4:3)</PresentationFormat>
  <Paragraphs>556</Paragraphs>
  <Slides>94</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94</vt:i4>
      </vt:variant>
    </vt:vector>
  </HeadingPairs>
  <TitlesOfParts>
    <vt:vector size="104" baseType="lpstr">
      <vt:lpstr>Arial</vt:lpstr>
      <vt:lpstr>Arial Black</vt:lpstr>
      <vt:lpstr>Avenir Next</vt:lpstr>
      <vt:lpstr>BOCXM L 2</vt:lpstr>
      <vt:lpstr>Calibri</vt:lpstr>
      <vt:lpstr>Helvetica</vt:lpstr>
      <vt:lpstr>Univers</vt:lpstr>
      <vt:lpstr>Wingdings</vt:lpstr>
      <vt:lpstr>1_Office Theme</vt:lpstr>
      <vt:lpstr>Office Theme</vt:lpstr>
      <vt:lpstr>PowerPoint Presentation</vt:lpstr>
      <vt:lpstr>Disruptions and Delays</vt:lpstr>
      <vt:lpstr>Population Pyramid Historic</vt:lpstr>
      <vt:lpstr>Population Pyramid U.S. 2019</vt:lpstr>
      <vt:lpstr>World population 2020</vt:lpstr>
      <vt:lpstr>World population 2100 https://population.un.org/wpp/Graphs/DemographicProfiles/Pyramid/900  </vt:lpstr>
      <vt:lpstr>Pop/Housing counts R-O-W</vt:lpstr>
      <vt:lpstr>PowerPoint Presentation</vt:lpstr>
      <vt:lpstr>Agenda</vt:lpstr>
      <vt:lpstr>The decennial census counts the total population</vt:lpstr>
      <vt:lpstr>PowerPoint Presentation</vt:lpstr>
      <vt:lpstr>Census Data is Used To…</vt:lpstr>
      <vt:lpstr>50 ways census data are used https://www.tsl.texas.gov/sites/default/files/public/tslac/ld/census2020/50Ways.pdf </vt:lpstr>
      <vt:lpstr>2020 Census Economics</vt:lpstr>
      <vt:lpstr>Census Data Drives Dollars</vt:lpstr>
      <vt:lpstr>The Census Bureau Goal</vt:lpstr>
      <vt:lpstr>The 2020 Census  Operational Timeline</vt:lpstr>
      <vt:lpstr>2020 Census Counting The Population - Methods</vt:lpstr>
      <vt:lpstr>PowerPoint Presentation</vt:lpstr>
      <vt:lpstr>Tracking Self Response</vt:lpstr>
      <vt:lpstr>CUNY Weekly Response Rate  Maps</vt:lpstr>
      <vt:lpstr>Mailing Strategies</vt:lpstr>
      <vt:lpstr>Update Leave</vt:lpstr>
      <vt:lpstr>Self Response Begins www.my2020census.gov</vt:lpstr>
      <vt:lpstr>Group Quarters</vt:lpstr>
      <vt:lpstr>Group Quarters: Enumeration Methods </vt:lpstr>
      <vt:lpstr>Group Quarters: Important Dates </vt:lpstr>
      <vt:lpstr>Transitory Locations</vt:lpstr>
      <vt:lpstr>Questionnaire Assistance</vt:lpstr>
      <vt:lpstr>COVID 19 aka Coronavirus</vt:lpstr>
      <vt:lpstr>2020 Census Counting The Population – Key Dates </vt:lpstr>
      <vt:lpstr>What could happen</vt:lpstr>
      <vt:lpstr>The ten questions on the 2020 Census</vt:lpstr>
      <vt:lpstr>The questions.  Number of people</vt:lpstr>
      <vt:lpstr>PowerPoint Presentation</vt:lpstr>
      <vt:lpstr>Question 5.  For Each Person</vt:lpstr>
      <vt:lpstr>Census questions for each person</vt:lpstr>
      <vt:lpstr>PowerPoint Presentation</vt:lpstr>
      <vt:lpstr>For each additional:  Relationship of person to person  1</vt:lpstr>
      <vt:lpstr>Question 7.  Age for each person</vt:lpstr>
      <vt:lpstr>Question 8.  Hispanic origin</vt:lpstr>
      <vt:lpstr>Question 9.  Race of each</vt:lpstr>
      <vt:lpstr>PowerPoint Presentation</vt:lpstr>
      <vt:lpstr>Race and ethnicity  two separate concepts</vt:lpstr>
      <vt:lpstr>How are Race Data Used?</vt:lpstr>
      <vt:lpstr>Bureau has done research on race since 1954 </vt:lpstr>
      <vt:lpstr>2020 Census uses the  1997 OMB definitions.</vt:lpstr>
      <vt:lpstr>Title VI  CRA  Race, Color, National Origin</vt:lpstr>
      <vt:lpstr>Race from 1790 to 2020</vt:lpstr>
      <vt:lpstr>For each additional: Usually live or stay somewhere else?</vt:lpstr>
      <vt:lpstr>Question 6.  Sex is still binary</vt:lpstr>
      <vt:lpstr>Gender: ABC News found 58</vt:lpstr>
      <vt:lpstr>Language Guides</vt:lpstr>
      <vt:lpstr>Help people get a job  at the Census Bureau</vt:lpstr>
      <vt:lpstr>Data Protections</vt:lpstr>
      <vt:lpstr>Possible Privacy Invaders?</vt:lpstr>
      <vt:lpstr>Preserving confidentiality for 2020 census data</vt:lpstr>
      <vt:lpstr>E-Differential Privacy</vt:lpstr>
      <vt:lpstr>The 2020 Census- The Environment</vt:lpstr>
      <vt:lpstr>The Hard-To-Count Are:</vt:lpstr>
      <vt:lpstr>The Hard-To-Count Are:</vt:lpstr>
      <vt:lpstr>HTC in CA</vt:lpstr>
      <vt:lpstr>Be a partner with the Census Bureau: </vt:lpstr>
      <vt:lpstr>US Census Bureau: Partner Efforts Your Regional Office</vt:lpstr>
      <vt:lpstr>State/county Complete Count Committees (CCCs):</vt:lpstr>
      <vt:lpstr>CA CCC</vt:lpstr>
      <vt:lpstr>County/City  Complete Count Committees (CCCs):</vt:lpstr>
      <vt:lpstr>Census Bureau Outreach Toolkit https://www.census.gov/partners/toolkit.pdf </vt:lpstr>
      <vt:lpstr>Sonoma County CCC</vt:lpstr>
      <vt:lpstr>That concludes what the Census bureau is doing</vt:lpstr>
      <vt:lpstr>Strengthen Democracy</vt:lpstr>
      <vt:lpstr>The Democracy Project</vt:lpstr>
      <vt:lpstr>Democracy Funders Collaborative Census Subgroup </vt:lpstr>
      <vt:lpstr>Pillar 1.  Census</vt:lpstr>
      <vt:lpstr>Census Counts 2020</vt:lpstr>
      <vt:lpstr> https://censuscounts.org </vt:lpstr>
      <vt:lpstr>Finding The Hard To Count</vt:lpstr>
      <vt:lpstr>www.Census.gov/ROAM </vt:lpstr>
      <vt:lpstr>Common Concerns &amp; Answers</vt:lpstr>
      <vt:lpstr>Common Concerns &amp; Answers</vt:lpstr>
      <vt:lpstr>Common Concerns &amp; Answers</vt:lpstr>
      <vt:lpstr>Common Concerns and Answers</vt:lpstr>
      <vt:lpstr>Common Concerns and Answers</vt:lpstr>
      <vt:lpstr>More on messaging</vt:lpstr>
      <vt:lpstr>Facebook/Instagram policy</vt:lpstr>
      <vt:lpstr>For rumors.  Rumors@census.gov </vt:lpstr>
      <vt:lpstr>Pillar 2: REDISTRICTING by states </vt:lpstr>
      <vt:lpstr>Redistricting Repubs and Dems</vt:lpstr>
      <vt:lpstr>Pillar 3.  Voting</vt:lpstr>
      <vt:lpstr>Voter issues: 2020, 2021 and 2022</vt:lpstr>
      <vt:lpstr>PowerPoint Presentation</vt:lpstr>
      <vt:lpstr>Questions</vt:lpstr>
      <vt:lpstr> Community Action Census Team </vt:lpstr>
      <vt:lpstr> </vt:lpstr>
    </vt:vector>
  </TitlesOfParts>
  <Company>Community Action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Liza Poris</dc:creator>
  <cp:lastModifiedBy>Jim Masters</cp:lastModifiedBy>
  <cp:revision>432</cp:revision>
  <cp:lastPrinted>2019-09-02T17:35:58Z</cp:lastPrinted>
  <dcterms:created xsi:type="dcterms:W3CDTF">2019-03-25T15:01:49Z</dcterms:created>
  <dcterms:modified xsi:type="dcterms:W3CDTF">2020-04-04T16:24:39Z</dcterms:modified>
</cp:coreProperties>
</file>